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4"/>
    <p:sldMasterId id="2147483743" r:id="rId5"/>
  </p:sldMasterIdLst>
  <p:notesMasterIdLst>
    <p:notesMasterId r:id="rId28"/>
  </p:notesMasterIdLst>
  <p:sldIdLst>
    <p:sldId id="256" r:id="rId6"/>
    <p:sldId id="257" r:id="rId7"/>
    <p:sldId id="291" r:id="rId8"/>
    <p:sldId id="275" r:id="rId9"/>
    <p:sldId id="267" r:id="rId10"/>
    <p:sldId id="264" r:id="rId11"/>
    <p:sldId id="268" r:id="rId12"/>
    <p:sldId id="266" r:id="rId13"/>
    <p:sldId id="260" r:id="rId14"/>
    <p:sldId id="293" r:id="rId15"/>
    <p:sldId id="283" r:id="rId16"/>
    <p:sldId id="280" r:id="rId17"/>
    <p:sldId id="271" r:id="rId18"/>
    <p:sldId id="288" r:id="rId19"/>
    <p:sldId id="287" r:id="rId20"/>
    <p:sldId id="286" r:id="rId21"/>
    <p:sldId id="284" r:id="rId22"/>
    <p:sldId id="285" r:id="rId23"/>
    <p:sldId id="290" r:id="rId24"/>
    <p:sldId id="279" r:id="rId25"/>
    <p:sldId id="281"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A22EB2-43BB-47E8-8DEB-EA62442E282B}">
          <p14:sldIdLst>
            <p14:sldId id="256"/>
            <p14:sldId id="257"/>
            <p14:sldId id="291"/>
            <p14:sldId id="275"/>
            <p14:sldId id="267"/>
            <p14:sldId id="264"/>
            <p14:sldId id="268"/>
            <p14:sldId id="266"/>
            <p14:sldId id="260"/>
            <p14:sldId id="293"/>
            <p14:sldId id="283"/>
            <p14:sldId id="280"/>
            <p14:sldId id="271"/>
            <p14:sldId id="288"/>
            <p14:sldId id="287"/>
            <p14:sldId id="286"/>
            <p14:sldId id="284"/>
            <p14:sldId id="285"/>
            <p14:sldId id="290"/>
            <p14:sldId id="279"/>
          </p14:sldIdLst>
        </p14:section>
        <p14:section name="Appendix" id="{D5F691A4-3905-4CCE-9643-293CF9324F16}">
          <p14:sldIdLst>
            <p14:sldId id="281"/>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8179" autoAdjust="0"/>
  </p:normalViewPr>
  <p:slideViewPr>
    <p:cSldViewPr snapToGrid="0">
      <p:cViewPr>
        <p:scale>
          <a:sx n="96" d="100"/>
          <a:sy n="96" d="100"/>
        </p:scale>
        <p:origin x="990" y="204"/>
      </p:cViewPr>
      <p:guideLst/>
    </p:cSldViewPr>
  </p:slideViewPr>
  <p:notesTextViewPr>
    <p:cViewPr>
      <p:scale>
        <a:sx n="3" d="2"/>
        <a:sy n="3" d="2"/>
      </p:scale>
      <p:origin x="0" y="0"/>
    </p:cViewPr>
  </p:notesTextViewPr>
  <p:sorterViewPr>
    <p:cViewPr>
      <p:scale>
        <a:sx n="100" d="100"/>
        <a:sy n="100" d="100"/>
      </p:scale>
      <p:origin x="0" y="-51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135B5A-1DF7-4EAD-9BA3-13B71010877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EE709E1-42AC-403D-8F77-1C8436446BA2}">
      <dgm:prSet custT="1"/>
      <dgm:spPr/>
      <dgm:t>
        <a:bodyPr/>
        <a:lstStyle/>
        <a:p>
          <a:r>
            <a:rPr lang="en-US" sz="3200" dirty="0"/>
            <a:t>Addition of more sensors like pressure sensor and </a:t>
          </a:r>
          <a:r>
            <a:rPr lang="en-US" sz="3200" dirty="0" err="1"/>
            <a:t>gyrometer</a:t>
          </a:r>
          <a:endParaRPr lang="en-US" sz="3200" dirty="0"/>
        </a:p>
      </dgm:t>
    </dgm:pt>
    <dgm:pt modelId="{75B96145-1397-4C02-B6D2-D03A4A16CBFF}" type="parTrans" cxnId="{CE0BA29E-122C-493E-ADA4-5A88F9A57F76}">
      <dgm:prSet/>
      <dgm:spPr/>
      <dgm:t>
        <a:bodyPr/>
        <a:lstStyle/>
        <a:p>
          <a:endParaRPr lang="en-US"/>
        </a:p>
      </dgm:t>
    </dgm:pt>
    <dgm:pt modelId="{9F15AC49-E3E1-493A-9607-2B7B8F315323}" type="sibTrans" cxnId="{CE0BA29E-122C-493E-ADA4-5A88F9A57F76}">
      <dgm:prSet/>
      <dgm:spPr/>
      <dgm:t>
        <a:bodyPr/>
        <a:lstStyle/>
        <a:p>
          <a:endParaRPr lang="en-US"/>
        </a:p>
      </dgm:t>
    </dgm:pt>
    <dgm:pt modelId="{8CD9451C-F15A-4CC7-B5C7-B6062E6E9C6A}">
      <dgm:prSet custT="1"/>
      <dgm:spPr/>
      <dgm:t>
        <a:bodyPr/>
        <a:lstStyle/>
        <a:p>
          <a:r>
            <a:rPr lang="en-US" sz="3200" dirty="0"/>
            <a:t>Exploration of other feature extraction and training techniques</a:t>
          </a:r>
        </a:p>
      </dgm:t>
    </dgm:pt>
    <dgm:pt modelId="{B502DCEB-C06B-458B-A72D-2BD50653A0BE}" type="parTrans" cxnId="{E93F13A2-D5DA-470C-9927-872FD3E2C3EE}">
      <dgm:prSet/>
      <dgm:spPr/>
      <dgm:t>
        <a:bodyPr/>
        <a:lstStyle/>
        <a:p>
          <a:endParaRPr lang="en-US"/>
        </a:p>
      </dgm:t>
    </dgm:pt>
    <dgm:pt modelId="{19321169-9099-43EC-A3D8-BD25E887A7FE}" type="sibTrans" cxnId="{E93F13A2-D5DA-470C-9927-872FD3E2C3EE}">
      <dgm:prSet/>
      <dgm:spPr/>
      <dgm:t>
        <a:bodyPr/>
        <a:lstStyle/>
        <a:p>
          <a:endParaRPr lang="en-US"/>
        </a:p>
      </dgm:t>
    </dgm:pt>
    <dgm:pt modelId="{38D7494A-5F8C-4F49-92F9-4D900BCF6D84}">
      <dgm:prSet custT="1"/>
      <dgm:spPr/>
      <dgm:t>
        <a:bodyPr/>
        <a:lstStyle/>
        <a:p>
          <a:r>
            <a:rPr lang="en-US" sz="3200" dirty="0"/>
            <a:t>Explore on possibility of text transcription with this device</a:t>
          </a:r>
        </a:p>
      </dgm:t>
    </dgm:pt>
    <dgm:pt modelId="{9A53972A-4E89-4120-B85B-D6C6BF7BDA95}" type="parTrans" cxnId="{62712EBE-279F-44B9-A041-A05D6B74EF47}">
      <dgm:prSet/>
      <dgm:spPr/>
      <dgm:t>
        <a:bodyPr/>
        <a:lstStyle/>
        <a:p>
          <a:endParaRPr lang="en-US"/>
        </a:p>
      </dgm:t>
    </dgm:pt>
    <dgm:pt modelId="{57CCD882-3256-48F0-BC4E-00268BB1A4AB}" type="sibTrans" cxnId="{62712EBE-279F-44B9-A041-A05D6B74EF47}">
      <dgm:prSet/>
      <dgm:spPr/>
      <dgm:t>
        <a:bodyPr/>
        <a:lstStyle/>
        <a:p>
          <a:endParaRPr lang="en-US"/>
        </a:p>
      </dgm:t>
    </dgm:pt>
    <dgm:pt modelId="{D13D1648-48CE-45A3-A787-5051659A5AE7}">
      <dgm:prSet custT="1"/>
      <dgm:spPr/>
      <dgm:t>
        <a:bodyPr/>
        <a:lstStyle/>
        <a:p>
          <a:r>
            <a:rPr lang="en-US" sz="3200" dirty="0"/>
            <a:t>Expanding the study to have more signature as authentication target</a:t>
          </a:r>
        </a:p>
      </dgm:t>
    </dgm:pt>
    <dgm:pt modelId="{238E09EF-266B-418B-9C7D-166A1FD5C530}" type="parTrans" cxnId="{C28D4958-8C69-494B-96DD-15583F6BFAC6}">
      <dgm:prSet/>
      <dgm:spPr/>
      <dgm:t>
        <a:bodyPr/>
        <a:lstStyle/>
        <a:p>
          <a:endParaRPr lang="en-US"/>
        </a:p>
      </dgm:t>
    </dgm:pt>
    <dgm:pt modelId="{2C89F497-7412-443D-ABD9-95DB4507704E}" type="sibTrans" cxnId="{C28D4958-8C69-494B-96DD-15583F6BFAC6}">
      <dgm:prSet/>
      <dgm:spPr/>
      <dgm:t>
        <a:bodyPr/>
        <a:lstStyle/>
        <a:p>
          <a:endParaRPr lang="en-US"/>
        </a:p>
      </dgm:t>
    </dgm:pt>
    <dgm:pt modelId="{909AC52E-F699-4002-A3A8-7000EBF71D96}" type="pres">
      <dgm:prSet presAssocID="{1A135B5A-1DF7-4EAD-9BA3-13B71010877B}" presName="vert0" presStyleCnt="0">
        <dgm:presLayoutVars>
          <dgm:dir/>
          <dgm:animOne val="branch"/>
          <dgm:animLvl val="lvl"/>
        </dgm:presLayoutVars>
      </dgm:prSet>
      <dgm:spPr/>
    </dgm:pt>
    <dgm:pt modelId="{44D9960B-A4E7-45A4-9ADD-40F7BF043E86}" type="pres">
      <dgm:prSet presAssocID="{9EE709E1-42AC-403D-8F77-1C8436446BA2}" presName="thickLine" presStyleLbl="alignNode1" presStyleIdx="0" presStyleCnt="4"/>
      <dgm:spPr/>
    </dgm:pt>
    <dgm:pt modelId="{82C4A67F-20D4-4553-A941-E1C30BA40988}" type="pres">
      <dgm:prSet presAssocID="{9EE709E1-42AC-403D-8F77-1C8436446BA2}" presName="horz1" presStyleCnt="0"/>
      <dgm:spPr/>
    </dgm:pt>
    <dgm:pt modelId="{8A1BECE7-6B89-473B-BE67-D8CA66A2DF3F}" type="pres">
      <dgm:prSet presAssocID="{9EE709E1-42AC-403D-8F77-1C8436446BA2}" presName="tx1" presStyleLbl="revTx" presStyleIdx="0" presStyleCnt="4"/>
      <dgm:spPr/>
    </dgm:pt>
    <dgm:pt modelId="{499A36C7-405A-4648-B80D-FBF3CAE0F4AE}" type="pres">
      <dgm:prSet presAssocID="{9EE709E1-42AC-403D-8F77-1C8436446BA2}" presName="vert1" presStyleCnt="0"/>
      <dgm:spPr/>
    </dgm:pt>
    <dgm:pt modelId="{0E2703E5-0905-44B3-8934-1BFA85D5CE22}" type="pres">
      <dgm:prSet presAssocID="{8CD9451C-F15A-4CC7-B5C7-B6062E6E9C6A}" presName="thickLine" presStyleLbl="alignNode1" presStyleIdx="1" presStyleCnt="4"/>
      <dgm:spPr/>
    </dgm:pt>
    <dgm:pt modelId="{50D5492A-99EC-496E-A7FB-513DCCED047F}" type="pres">
      <dgm:prSet presAssocID="{8CD9451C-F15A-4CC7-B5C7-B6062E6E9C6A}" presName="horz1" presStyleCnt="0"/>
      <dgm:spPr/>
    </dgm:pt>
    <dgm:pt modelId="{1D7573FF-714A-49E8-B5CE-CF4F6B40049D}" type="pres">
      <dgm:prSet presAssocID="{8CD9451C-F15A-4CC7-B5C7-B6062E6E9C6A}" presName="tx1" presStyleLbl="revTx" presStyleIdx="1" presStyleCnt="4"/>
      <dgm:spPr/>
    </dgm:pt>
    <dgm:pt modelId="{F3AD7999-2E37-42D0-816F-EF29762D8AAD}" type="pres">
      <dgm:prSet presAssocID="{8CD9451C-F15A-4CC7-B5C7-B6062E6E9C6A}" presName="vert1" presStyleCnt="0"/>
      <dgm:spPr/>
    </dgm:pt>
    <dgm:pt modelId="{CC10DE00-F6AA-457F-BD4F-FCA32A3AD3DA}" type="pres">
      <dgm:prSet presAssocID="{38D7494A-5F8C-4F49-92F9-4D900BCF6D84}" presName="thickLine" presStyleLbl="alignNode1" presStyleIdx="2" presStyleCnt="4"/>
      <dgm:spPr/>
    </dgm:pt>
    <dgm:pt modelId="{39ECD32A-7077-4FF3-8DE8-DFD7F918F9A0}" type="pres">
      <dgm:prSet presAssocID="{38D7494A-5F8C-4F49-92F9-4D900BCF6D84}" presName="horz1" presStyleCnt="0"/>
      <dgm:spPr/>
    </dgm:pt>
    <dgm:pt modelId="{EBCB2649-764E-4F29-AFE8-91846CB5DB8F}" type="pres">
      <dgm:prSet presAssocID="{38D7494A-5F8C-4F49-92F9-4D900BCF6D84}" presName="tx1" presStyleLbl="revTx" presStyleIdx="2" presStyleCnt="4"/>
      <dgm:spPr/>
    </dgm:pt>
    <dgm:pt modelId="{C1C97168-ACF9-416E-90A5-18A9086108E5}" type="pres">
      <dgm:prSet presAssocID="{38D7494A-5F8C-4F49-92F9-4D900BCF6D84}" presName="vert1" presStyleCnt="0"/>
      <dgm:spPr/>
    </dgm:pt>
    <dgm:pt modelId="{54681973-5BFA-4DBA-9CE7-D40C48A8D671}" type="pres">
      <dgm:prSet presAssocID="{D13D1648-48CE-45A3-A787-5051659A5AE7}" presName="thickLine" presStyleLbl="alignNode1" presStyleIdx="3" presStyleCnt="4"/>
      <dgm:spPr/>
    </dgm:pt>
    <dgm:pt modelId="{4C30647E-DEA5-4ED0-9D6E-6E55FC4A847B}" type="pres">
      <dgm:prSet presAssocID="{D13D1648-48CE-45A3-A787-5051659A5AE7}" presName="horz1" presStyleCnt="0"/>
      <dgm:spPr/>
    </dgm:pt>
    <dgm:pt modelId="{813E6B99-025F-4BE9-8AB8-2728407B804C}" type="pres">
      <dgm:prSet presAssocID="{D13D1648-48CE-45A3-A787-5051659A5AE7}" presName="tx1" presStyleLbl="revTx" presStyleIdx="3" presStyleCnt="4"/>
      <dgm:spPr/>
    </dgm:pt>
    <dgm:pt modelId="{7076D235-C20E-4973-A9AB-B5A041156DF3}" type="pres">
      <dgm:prSet presAssocID="{D13D1648-48CE-45A3-A787-5051659A5AE7}" presName="vert1" presStyleCnt="0"/>
      <dgm:spPr/>
    </dgm:pt>
  </dgm:ptLst>
  <dgm:cxnLst>
    <dgm:cxn modelId="{C28D4958-8C69-494B-96DD-15583F6BFAC6}" srcId="{1A135B5A-1DF7-4EAD-9BA3-13B71010877B}" destId="{D13D1648-48CE-45A3-A787-5051659A5AE7}" srcOrd="3" destOrd="0" parTransId="{238E09EF-266B-418B-9C7D-166A1FD5C530}" sibTransId="{2C89F497-7412-443D-ABD9-95DB4507704E}"/>
    <dgm:cxn modelId="{404C368B-89F7-4E04-AE4B-A4D260553AA1}" type="presOf" srcId="{1A135B5A-1DF7-4EAD-9BA3-13B71010877B}" destId="{909AC52E-F699-4002-A3A8-7000EBF71D96}" srcOrd="0" destOrd="0" presId="urn:microsoft.com/office/officeart/2008/layout/LinedList"/>
    <dgm:cxn modelId="{71AB689C-6DC2-4A9D-B49D-5BE30658C23B}" type="presOf" srcId="{D13D1648-48CE-45A3-A787-5051659A5AE7}" destId="{813E6B99-025F-4BE9-8AB8-2728407B804C}" srcOrd="0" destOrd="0" presId="urn:microsoft.com/office/officeart/2008/layout/LinedList"/>
    <dgm:cxn modelId="{CE0BA29E-122C-493E-ADA4-5A88F9A57F76}" srcId="{1A135B5A-1DF7-4EAD-9BA3-13B71010877B}" destId="{9EE709E1-42AC-403D-8F77-1C8436446BA2}" srcOrd="0" destOrd="0" parTransId="{75B96145-1397-4C02-B6D2-D03A4A16CBFF}" sibTransId="{9F15AC49-E3E1-493A-9607-2B7B8F315323}"/>
    <dgm:cxn modelId="{E93F13A2-D5DA-470C-9927-872FD3E2C3EE}" srcId="{1A135B5A-1DF7-4EAD-9BA3-13B71010877B}" destId="{8CD9451C-F15A-4CC7-B5C7-B6062E6E9C6A}" srcOrd="1" destOrd="0" parTransId="{B502DCEB-C06B-458B-A72D-2BD50653A0BE}" sibTransId="{19321169-9099-43EC-A3D8-BD25E887A7FE}"/>
    <dgm:cxn modelId="{62712EBE-279F-44B9-A041-A05D6B74EF47}" srcId="{1A135B5A-1DF7-4EAD-9BA3-13B71010877B}" destId="{38D7494A-5F8C-4F49-92F9-4D900BCF6D84}" srcOrd="2" destOrd="0" parTransId="{9A53972A-4E89-4120-B85B-D6C6BF7BDA95}" sibTransId="{57CCD882-3256-48F0-BC4E-00268BB1A4AB}"/>
    <dgm:cxn modelId="{D05FD0D3-368F-4196-B2B2-5D2FB9F11AB8}" type="presOf" srcId="{8CD9451C-F15A-4CC7-B5C7-B6062E6E9C6A}" destId="{1D7573FF-714A-49E8-B5CE-CF4F6B40049D}" srcOrd="0" destOrd="0" presId="urn:microsoft.com/office/officeart/2008/layout/LinedList"/>
    <dgm:cxn modelId="{836122E3-29F9-481C-9CBD-FE91F5B2AC18}" type="presOf" srcId="{9EE709E1-42AC-403D-8F77-1C8436446BA2}" destId="{8A1BECE7-6B89-473B-BE67-D8CA66A2DF3F}" srcOrd="0" destOrd="0" presId="urn:microsoft.com/office/officeart/2008/layout/LinedList"/>
    <dgm:cxn modelId="{F29859FA-E578-4FDF-93D0-9C213A0CE6E3}" type="presOf" srcId="{38D7494A-5F8C-4F49-92F9-4D900BCF6D84}" destId="{EBCB2649-764E-4F29-AFE8-91846CB5DB8F}" srcOrd="0" destOrd="0" presId="urn:microsoft.com/office/officeart/2008/layout/LinedList"/>
    <dgm:cxn modelId="{E74EE7B9-87E7-4C71-8422-0FD156C3D171}" type="presParOf" srcId="{909AC52E-F699-4002-A3A8-7000EBF71D96}" destId="{44D9960B-A4E7-45A4-9ADD-40F7BF043E86}" srcOrd="0" destOrd="0" presId="urn:microsoft.com/office/officeart/2008/layout/LinedList"/>
    <dgm:cxn modelId="{7F35D1F9-698F-4437-9C12-680924DBBDD5}" type="presParOf" srcId="{909AC52E-F699-4002-A3A8-7000EBF71D96}" destId="{82C4A67F-20D4-4553-A941-E1C30BA40988}" srcOrd="1" destOrd="0" presId="urn:microsoft.com/office/officeart/2008/layout/LinedList"/>
    <dgm:cxn modelId="{E99EF335-A626-434E-945B-D828B34D8FC1}" type="presParOf" srcId="{82C4A67F-20D4-4553-A941-E1C30BA40988}" destId="{8A1BECE7-6B89-473B-BE67-D8CA66A2DF3F}" srcOrd="0" destOrd="0" presId="urn:microsoft.com/office/officeart/2008/layout/LinedList"/>
    <dgm:cxn modelId="{8310FFA1-559C-42C5-A5CE-1E003746C425}" type="presParOf" srcId="{82C4A67F-20D4-4553-A941-E1C30BA40988}" destId="{499A36C7-405A-4648-B80D-FBF3CAE0F4AE}" srcOrd="1" destOrd="0" presId="urn:microsoft.com/office/officeart/2008/layout/LinedList"/>
    <dgm:cxn modelId="{E2645A21-9064-4573-9403-46A2397021A4}" type="presParOf" srcId="{909AC52E-F699-4002-A3A8-7000EBF71D96}" destId="{0E2703E5-0905-44B3-8934-1BFA85D5CE22}" srcOrd="2" destOrd="0" presId="urn:microsoft.com/office/officeart/2008/layout/LinedList"/>
    <dgm:cxn modelId="{717E3615-3979-40F7-8752-737759A5141B}" type="presParOf" srcId="{909AC52E-F699-4002-A3A8-7000EBF71D96}" destId="{50D5492A-99EC-496E-A7FB-513DCCED047F}" srcOrd="3" destOrd="0" presId="urn:microsoft.com/office/officeart/2008/layout/LinedList"/>
    <dgm:cxn modelId="{F287A971-5A84-4647-A58D-A6CCA4898DA9}" type="presParOf" srcId="{50D5492A-99EC-496E-A7FB-513DCCED047F}" destId="{1D7573FF-714A-49E8-B5CE-CF4F6B40049D}" srcOrd="0" destOrd="0" presId="urn:microsoft.com/office/officeart/2008/layout/LinedList"/>
    <dgm:cxn modelId="{67039EA2-4EDF-4E59-8EF3-B110D3443CF7}" type="presParOf" srcId="{50D5492A-99EC-496E-A7FB-513DCCED047F}" destId="{F3AD7999-2E37-42D0-816F-EF29762D8AAD}" srcOrd="1" destOrd="0" presId="urn:microsoft.com/office/officeart/2008/layout/LinedList"/>
    <dgm:cxn modelId="{E4376731-284A-48CD-AA38-68FC532A5D2A}" type="presParOf" srcId="{909AC52E-F699-4002-A3A8-7000EBF71D96}" destId="{CC10DE00-F6AA-457F-BD4F-FCA32A3AD3DA}" srcOrd="4" destOrd="0" presId="urn:microsoft.com/office/officeart/2008/layout/LinedList"/>
    <dgm:cxn modelId="{E3F1CAF5-966F-4CE2-8C92-5D365A770F18}" type="presParOf" srcId="{909AC52E-F699-4002-A3A8-7000EBF71D96}" destId="{39ECD32A-7077-4FF3-8DE8-DFD7F918F9A0}" srcOrd="5" destOrd="0" presId="urn:microsoft.com/office/officeart/2008/layout/LinedList"/>
    <dgm:cxn modelId="{4B38CF87-6849-42F2-B707-61D9EE609667}" type="presParOf" srcId="{39ECD32A-7077-4FF3-8DE8-DFD7F918F9A0}" destId="{EBCB2649-764E-4F29-AFE8-91846CB5DB8F}" srcOrd="0" destOrd="0" presId="urn:microsoft.com/office/officeart/2008/layout/LinedList"/>
    <dgm:cxn modelId="{0FCED43B-7E1C-4F33-8FAC-DBC5E4F993FB}" type="presParOf" srcId="{39ECD32A-7077-4FF3-8DE8-DFD7F918F9A0}" destId="{C1C97168-ACF9-416E-90A5-18A9086108E5}" srcOrd="1" destOrd="0" presId="urn:microsoft.com/office/officeart/2008/layout/LinedList"/>
    <dgm:cxn modelId="{4B02D442-681B-414F-A37D-B2CB419B3771}" type="presParOf" srcId="{909AC52E-F699-4002-A3A8-7000EBF71D96}" destId="{54681973-5BFA-4DBA-9CE7-D40C48A8D671}" srcOrd="6" destOrd="0" presId="urn:microsoft.com/office/officeart/2008/layout/LinedList"/>
    <dgm:cxn modelId="{7079ABDD-2CD6-4687-95FA-D1931CF6BE37}" type="presParOf" srcId="{909AC52E-F699-4002-A3A8-7000EBF71D96}" destId="{4C30647E-DEA5-4ED0-9D6E-6E55FC4A847B}" srcOrd="7" destOrd="0" presId="urn:microsoft.com/office/officeart/2008/layout/LinedList"/>
    <dgm:cxn modelId="{F26F2CC7-D15C-4F37-BF71-3323CA213F88}" type="presParOf" srcId="{4C30647E-DEA5-4ED0-9D6E-6E55FC4A847B}" destId="{813E6B99-025F-4BE9-8AB8-2728407B804C}" srcOrd="0" destOrd="0" presId="urn:microsoft.com/office/officeart/2008/layout/LinedList"/>
    <dgm:cxn modelId="{B802486E-3AE7-47C0-A62B-6CB46976CBEC}" type="presParOf" srcId="{4C30647E-DEA5-4ED0-9D6E-6E55FC4A847B}" destId="{7076D235-C20E-4973-A9AB-B5A041156DF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9960B-A4E7-45A4-9ADD-40F7BF043E86}">
      <dsp:nvSpPr>
        <dsp:cNvPr id="0" name=""/>
        <dsp:cNvSpPr/>
      </dsp:nvSpPr>
      <dsp:spPr>
        <a:xfrm>
          <a:off x="0" y="0"/>
          <a:ext cx="742442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BECE7-6B89-473B-BE67-D8CA66A2DF3F}">
      <dsp:nvSpPr>
        <dsp:cNvPr id="0" name=""/>
        <dsp:cNvSpPr/>
      </dsp:nvSpPr>
      <dsp:spPr>
        <a:xfrm>
          <a:off x="0" y="0"/>
          <a:ext cx="7424423" cy="131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Addition of more sensors like pressure sensor and </a:t>
          </a:r>
          <a:r>
            <a:rPr lang="en-US" sz="3200" kern="1200" dirty="0" err="1"/>
            <a:t>gyrometer</a:t>
          </a:r>
          <a:endParaRPr lang="en-US" sz="3200" kern="1200" dirty="0"/>
        </a:p>
      </dsp:txBody>
      <dsp:txXfrm>
        <a:off x="0" y="0"/>
        <a:ext cx="7424423" cy="1311406"/>
      </dsp:txXfrm>
    </dsp:sp>
    <dsp:sp modelId="{0E2703E5-0905-44B3-8934-1BFA85D5CE22}">
      <dsp:nvSpPr>
        <dsp:cNvPr id="0" name=""/>
        <dsp:cNvSpPr/>
      </dsp:nvSpPr>
      <dsp:spPr>
        <a:xfrm>
          <a:off x="0" y="1311406"/>
          <a:ext cx="742442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7573FF-714A-49E8-B5CE-CF4F6B40049D}">
      <dsp:nvSpPr>
        <dsp:cNvPr id="0" name=""/>
        <dsp:cNvSpPr/>
      </dsp:nvSpPr>
      <dsp:spPr>
        <a:xfrm>
          <a:off x="0" y="1311406"/>
          <a:ext cx="7424423" cy="131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Exploration of other feature extraction and training techniques</a:t>
          </a:r>
        </a:p>
      </dsp:txBody>
      <dsp:txXfrm>
        <a:off x="0" y="1311406"/>
        <a:ext cx="7424423" cy="1311406"/>
      </dsp:txXfrm>
    </dsp:sp>
    <dsp:sp modelId="{CC10DE00-F6AA-457F-BD4F-FCA32A3AD3DA}">
      <dsp:nvSpPr>
        <dsp:cNvPr id="0" name=""/>
        <dsp:cNvSpPr/>
      </dsp:nvSpPr>
      <dsp:spPr>
        <a:xfrm>
          <a:off x="0" y="2622812"/>
          <a:ext cx="742442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CB2649-764E-4F29-AFE8-91846CB5DB8F}">
      <dsp:nvSpPr>
        <dsp:cNvPr id="0" name=""/>
        <dsp:cNvSpPr/>
      </dsp:nvSpPr>
      <dsp:spPr>
        <a:xfrm>
          <a:off x="0" y="2622812"/>
          <a:ext cx="7424423" cy="131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Explore on possibility of text transcription with this device</a:t>
          </a:r>
        </a:p>
      </dsp:txBody>
      <dsp:txXfrm>
        <a:off x="0" y="2622812"/>
        <a:ext cx="7424423" cy="1311406"/>
      </dsp:txXfrm>
    </dsp:sp>
    <dsp:sp modelId="{54681973-5BFA-4DBA-9CE7-D40C48A8D671}">
      <dsp:nvSpPr>
        <dsp:cNvPr id="0" name=""/>
        <dsp:cNvSpPr/>
      </dsp:nvSpPr>
      <dsp:spPr>
        <a:xfrm>
          <a:off x="0" y="3934218"/>
          <a:ext cx="742442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3E6B99-025F-4BE9-8AB8-2728407B804C}">
      <dsp:nvSpPr>
        <dsp:cNvPr id="0" name=""/>
        <dsp:cNvSpPr/>
      </dsp:nvSpPr>
      <dsp:spPr>
        <a:xfrm>
          <a:off x="0" y="3934218"/>
          <a:ext cx="7424423" cy="1311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Expanding the study to have more signature as authentication target</a:t>
          </a:r>
        </a:p>
      </dsp:txBody>
      <dsp:txXfrm>
        <a:off x="0" y="3934218"/>
        <a:ext cx="7424423" cy="131140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3DB06E-7BA6-8540-BE04-4550370BCAF1}" type="datetimeFigureOut">
              <a:rPr lang="en-US" smtClean="0"/>
              <a:t>06/28/23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F5CAC-4F7B-BE48-8CFC-1F06D269B87A}" type="slidenum">
              <a:rPr lang="en-US" smtClean="0"/>
              <a:t>‹#›</a:t>
            </a:fld>
            <a:endParaRPr lang="en-US"/>
          </a:p>
        </p:txBody>
      </p:sp>
    </p:spTree>
    <p:extLst>
      <p:ext uri="{BB962C8B-B14F-4D97-AF65-F5344CB8AC3E}">
        <p14:creationId xmlns:p14="http://schemas.microsoft.com/office/powerpoint/2010/main" val="3449449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Age,</a:t>
            </a:r>
            <a:r>
              <a:rPr lang="en-US" dirty="0">
                <a:sym typeface="Wingdings" panose="05000000000000000000" pitchFamily="2" charset="2"/>
              </a:rPr>
              <a:t></a:t>
            </a:r>
            <a:r>
              <a:rPr lang="en-US" dirty="0"/>
              <a:t> privacy imp</a:t>
            </a:r>
          </a:p>
          <a:p>
            <a:r>
              <a:rPr lang="en-US" dirty="0"/>
              <a:t>Go to password | can be forgotten, stolen or cracked</a:t>
            </a:r>
          </a:p>
          <a:p>
            <a:r>
              <a:rPr lang="en-US" dirty="0"/>
              <a:t>Have MFA but inconvenient</a:t>
            </a:r>
          </a:p>
          <a:p>
            <a:endParaRPr lang="en-US" dirty="0"/>
          </a:p>
          <a:p>
            <a:r>
              <a:rPr lang="en-US" dirty="0"/>
              <a:t>Industry move toward Biometric | finger print/face scanner</a:t>
            </a:r>
          </a:p>
          <a:p>
            <a:r>
              <a:rPr lang="en-US" dirty="0"/>
              <a:t>Yet another Biometric can be Signature</a:t>
            </a:r>
          </a:p>
          <a:p>
            <a:r>
              <a:rPr lang="en-US" dirty="0"/>
              <a:t>&lt;Slide&gt;</a:t>
            </a:r>
          </a:p>
        </p:txBody>
      </p:sp>
      <p:sp>
        <p:nvSpPr>
          <p:cNvPr id="4" name="Slide Number Placeholder 3"/>
          <p:cNvSpPr>
            <a:spLocks noGrp="1"/>
          </p:cNvSpPr>
          <p:nvPr>
            <p:ph type="sldNum" sz="quarter" idx="5"/>
          </p:nvPr>
        </p:nvSpPr>
        <p:spPr/>
        <p:txBody>
          <a:bodyPr/>
          <a:lstStyle/>
          <a:p>
            <a:fld id="{3F9F5CAC-4F7B-BE48-8CFC-1F06D269B87A}" type="slidenum">
              <a:rPr lang="en-US" smtClean="0"/>
              <a:t>2</a:t>
            </a:fld>
            <a:endParaRPr lang="en-US"/>
          </a:p>
        </p:txBody>
      </p:sp>
    </p:spTree>
    <p:extLst>
      <p:ext uri="{BB962C8B-B14F-4D97-AF65-F5344CB8AC3E}">
        <p14:creationId xmlns:p14="http://schemas.microsoft.com/office/powerpoint/2010/main" val="579051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Pen symmetric about long axis </a:t>
            </a:r>
            <a:r>
              <a:rPr lang="en-US" dirty="0">
                <a:sym typeface="Wingdings" panose="05000000000000000000" pitchFamily="2" charset="2"/>
              </a:rPr>
              <a:t> pose problem to data collection and feature extraction</a:t>
            </a:r>
          </a:p>
          <a:p>
            <a:pPr marL="171450" indent="-171450">
              <a:buFontTx/>
              <a:buChar char="-"/>
            </a:pPr>
            <a:r>
              <a:rPr lang="en-US" dirty="0"/>
              <a:t>Orientation could vary between the signature and between the user shifting the data between the axes. </a:t>
            </a:r>
          </a:p>
          <a:p>
            <a:pPr marL="171450" indent="-171450">
              <a:buFontTx/>
              <a:buChar char="-"/>
            </a:pPr>
            <a:r>
              <a:rPr lang="en-US" dirty="0"/>
              <a:t>Counteracted </a:t>
            </a:r>
            <a:r>
              <a:rPr lang="en-US" dirty="0">
                <a:sym typeface="Wingdings" panose="05000000000000000000" pitchFamily="2" charset="2"/>
              </a:rPr>
              <a:t></a:t>
            </a:r>
            <a:r>
              <a:rPr lang="en-US" dirty="0"/>
              <a:t> normalizing the orientation. </a:t>
            </a:r>
          </a:p>
          <a:p>
            <a:pPr marL="171450" indent="-171450">
              <a:buFontTx/>
              <a:buChar char="-"/>
            </a:pPr>
            <a:r>
              <a:rPr lang="en-US" dirty="0"/>
              <a:t>Gravity as the reference vector and rotate all the data such that the pen orientation would align to the reference vector. </a:t>
            </a:r>
          </a:p>
          <a:p>
            <a:pPr marL="171450" indent="-171450">
              <a:buFontTx/>
              <a:buChar char="-"/>
            </a:pPr>
            <a:r>
              <a:rPr lang="en-US" dirty="0"/>
              <a:t>That way all the data collected was orientation normalized.</a:t>
            </a:r>
          </a:p>
        </p:txBody>
      </p:sp>
      <p:sp>
        <p:nvSpPr>
          <p:cNvPr id="4" name="Slide Number Placeholder 3"/>
          <p:cNvSpPr>
            <a:spLocks noGrp="1"/>
          </p:cNvSpPr>
          <p:nvPr>
            <p:ph type="sldNum" sz="quarter" idx="5"/>
          </p:nvPr>
        </p:nvSpPr>
        <p:spPr/>
        <p:txBody>
          <a:bodyPr/>
          <a:lstStyle/>
          <a:p>
            <a:fld id="{3F9F5CAC-4F7B-BE48-8CFC-1F06D269B87A}" type="slidenum">
              <a:rPr lang="en-US" smtClean="0"/>
              <a:t>11</a:t>
            </a:fld>
            <a:endParaRPr lang="en-US"/>
          </a:p>
        </p:txBody>
      </p:sp>
    </p:spTree>
    <p:extLst>
      <p:ext uri="{BB962C8B-B14F-4D97-AF65-F5344CB8AC3E}">
        <p14:creationId xmlns:p14="http://schemas.microsoft.com/office/powerpoint/2010/main" val="3383019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manual feature, we used common ways that signature or hand motion would vary. </a:t>
            </a:r>
          </a:p>
          <a:p>
            <a:endParaRPr lang="en-US" dirty="0"/>
          </a:p>
          <a:p>
            <a:r>
              <a:rPr lang="en-US" dirty="0"/>
              <a:t>Here we have the orientation of the pen (angle between tilt and gravity)</a:t>
            </a:r>
          </a:p>
          <a:p>
            <a:endParaRPr lang="en-US" dirty="0"/>
          </a:p>
          <a:p>
            <a:r>
              <a:rPr lang="en-US" dirty="0" err="1"/>
              <a:t>R_rms</a:t>
            </a:r>
            <a:r>
              <a:rPr lang="en-US" dirty="0"/>
              <a:t>: This is measure of the total energy that was put into the signature. Some people sign with vigorous hand movements while some do it gently. </a:t>
            </a:r>
          </a:p>
          <a:p>
            <a:r>
              <a:rPr lang="en-US" dirty="0"/>
              <a:t>Rest is measure of distribution of energy in the signature. Theta here measures the ratio of energy put between the axes. </a:t>
            </a:r>
          </a:p>
          <a:p>
            <a:r>
              <a:rPr lang="en-US" dirty="0"/>
              <a:t>Tau and Sigma measures the temporal distribution of energy. Tau measures mean while sigma is the standard deviation</a:t>
            </a:r>
          </a:p>
        </p:txBody>
      </p:sp>
      <p:sp>
        <p:nvSpPr>
          <p:cNvPr id="4" name="Slide Number Placeholder 3"/>
          <p:cNvSpPr>
            <a:spLocks noGrp="1"/>
          </p:cNvSpPr>
          <p:nvPr>
            <p:ph type="sldNum" sz="quarter" idx="5"/>
          </p:nvPr>
        </p:nvSpPr>
        <p:spPr/>
        <p:txBody>
          <a:bodyPr/>
          <a:lstStyle/>
          <a:p>
            <a:fld id="{3F9F5CAC-4F7B-BE48-8CFC-1F06D269B87A}" type="slidenum">
              <a:rPr lang="en-US" smtClean="0"/>
              <a:t>12</a:t>
            </a:fld>
            <a:endParaRPr lang="en-US"/>
          </a:p>
        </p:txBody>
      </p:sp>
    </p:spTree>
    <p:extLst>
      <p:ext uri="{BB962C8B-B14F-4D97-AF65-F5344CB8AC3E}">
        <p14:creationId xmlns:p14="http://schemas.microsoft.com/office/powerpoint/2010/main" val="3578961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bean plot of the distribution of feature across the databases stratified to authentic and forged data. Here the features are normalized against the mean and std of authentic data</a:t>
            </a:r>
          </a:p>
          <a:p>
            <a:endParaRPr lang="en-US" dirty="0"/>
          </a:p>
          <a:p>
            <a:r>
              <a:rPr lang="en-US" dirty="0"/>
              <a:t>We had 11 features from 1 accelerometer. 22 from 2</a:t>
            </a:r>
          </a:p>
        </p:txBody>
      </p:sp>
      <p:sp>
        <p:nvSpPr>
          <p:cNvPr id="4" name="Slide Number Placeholder 3"/>
          <p:cNvSpPr>
            <a:spLocks noGrp="1"/>
          </p:cNvSpPr>
          <p:nvPr>
            <p:ph type="sldNum" sz="quarter" idx="5"/>
          </p:nvPr>
        </p:nvSpPr>
        <p:spPr/>
        <p:txBody>
          <a:bodyPr/>
          <a:lstStyle/>
          <a:p>
            <a:fld id="{3F9F5CAC-4F7B-BE48-8CFC-1F06D269B87A}" type="slidenum">
              <a:rPr lang="en-US" smtClean="0"/>
              <a:t>13</a:t>
            </a:fld>
            <a:endParaRPr lang="en-US"/>
          </a:p>
        </p:txBody>
      </p:sp>
    </p:spTree>
    <p:extLst>
      <p:ext uri="{BB962C8B-B14F-4D97-AF65-F5344CB8AC3E}">
        <p14:creationId xmlns:p14="http://schemas.microsoft.com/office/powerpoint/2010/main" val="201620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extracted the feature, we use a MLP neural network to train with the feature. It has input sized of 22 and output of 2. (authentic or not)</a:t>
            </a:r>
          </a:p>
          <a:p>
            <a:r>
              <a:rPr lang="en-US" dirty="0"/>
              <a:t>The neural network had three hidden layers: with 500, 200 and 40 perceptrons</a:t>
            </a:r>
          </a:p>
          <a:p>
            <a:r>
              <a:rPr lang="en-US" dirty="0"/>
              <a:t>The model used LBFGS to optimize the log-loss function</a:t>
            </a:r>
          </a:p>
          <a:p>
            <a:endParaRPr lang="en-US" dirty="0"/>
          </a:p>
          <a:p>
            <a:r>
              <a:rPr lang="en-US" dirty="0"/>
              <a:t>While training we split the data 80-20 that was determined heuristically</a:t>
            </a:r>
          </a:p>
          <a:p>
            <a:r>
              <a:rPr lang="en-US" dirty="0"/>
              <a:t>We used k-fold cross validation with 5 distinct folds with more or less uniform distribution of authentic and forged signatures</a:t>
            </a:r>
          </a:p>
        </p:txBody>
      </p:sp>
      <p:sp>
        <p:nvSpPr>
          <p:cNvPr id="4" name="Slide Number Placeholder 3"/>
          <p:cNvSpPr>
            <a:spLocks noGrp="1"/>
          </p:cNvSpPr>
          <p:nvPr>
            <p:ph type="sldNum" sz="quarter" idx="5"/>
          </p:nvPr>
        </p:nvSpPr>
        <p:spPr/>
        <p:txBody>
          <a:bodyPr/>
          <a:lstStyle/>
          <a:p>
            <a:fld id="{3F9F5CAC-4F7B-BE48-8CFC-1F06D269B87A}" type="slidenum">
              <a:rPr lang="en-US" smtClean="0"/>
              <a:t>14</a:t>
            </a:fld>
            <a:endParaRPr lang="en-US"/>
          </a:p>
        </p:txBody>
      </p:sp>
    </p:spTree>
    <p:extLst>
      <p:ext uri="{BB962C8B-B14F-4D97-AF65-F5344CB8AC3E}">
        <p14:creationId xmlns:p14="http://schemas.microsoft.com/office/powerpoint/2010/main" val="1008093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F5CAC-4F7B-BE48-8CFC-1F06D269B87A}" type="slidenum">
              <a:rPr lang="en-US" smtClean="0"/>
              <a:t>15</a:t>
            </a:fld>
            <a:endParaRPr lang="en-US"/>
          </a:p>
        </p:txBody>
      </p:sp>
    </p:spTree>
    <p:extLst>
      <p:ext uri="{BB962C8B-B14F-4D97-AF65-F5344CB8AC3E}">
        <p14:creationId xmlns:p14="http://schemas.microsoft.com/office/powerpoint/2010/main" val="139569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folds</a:t>
            </a:r>
          </a:p>
        </p:txBody>
      </p:sp>
      <p:sp>
        <p:nvSpPr>
          <p:cNvPr id="4" name="Slide Number Placeholder 3"/>
          <p:cNvSpPr>
            <a:spLocks noGrp="1"/>
          </p:cNvSpPr>
          <p:nvPr>
            <p:ph type="sldNum" sz="quarter" idx="5"/>
          </p:nvPr>
        </p:nvSpPr>
        <p:spPr/>
        <p:txBody>
          <a:bodyPr/>
          <a:lstStyle/>
          <a:p>
            <a:fld id="{3F9F5CAC-4F7B-BE48-8CFC-1F06D269B87A}" type="slidenum">
              <a:rPr lang="en-US" smtClean="0"/>
              <a:t>16</a:t>
            </a:fld>
            <a:endParaRPr lang="en-US"/>
          </a:p>
        </p:txBody>
      </p:sp>
    </p:spTree>
    <p:extLst>
      <p:ext uri="{BB962C8B-B14F-4D97-AF65-F5344CB8AC3E}">
        <p14:creationId xmlns:p14="http://schemas.microsoft.com/office/powerpoint/2010/main" val="2315475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confusion matrix for two signature types. We have high specificity of above 94% and accuracy above 93%. which is pretty robust for a low-cost device and has shows great promises for future work.</a:t>
            </a:r>
          </a:p>
        </p:txBody>
      </p:sp>
      <p:sp>
        <p:nvSpPr>
          <p:cNvPr id="4" name="Slide Number Placeholder 3"/>
          <p:cNvSpPr>
            <a:spLocks noGrp="1"/>
          </p:cNvSpPr>
          <p:nvPr>
            <p:ph type="sldNum" sz="quarter" idx="5"/>
          </p:nvPr>
        </p:nvSpPr>
        <p:spPr/>
        <p:txBody>
          <a:bodyPr/>
          <a:lstStyle/>
          <a:p>
            <a:fld id="{3F9F5CAC-4F7B-BE48-8CFC-1F06D269B87A}" type="slidenum">
              <a:rPr lang="en-US" smtClean="0"/>
              <a:t>17</a:t>
            </a:fld>
            <a:endParaRPr lang="en-US"/>
          </a:p>
        </p:txBody>
      </p:sp>
    </p:spTree>
    <p:extLst>
      <p:ext uri="{BB962C8B-B14F-4D97-AF65-F5344CB8AC3E}">
        <p14:creationId xmlns:p14="http://schemas.microsoft.com/office/powerpoint/2010/main" val="2342403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plans / direction for future works. </a:t>
            </a:r>
            <a:br>
              <a:rPr lang="en-US" dirty="0"/>
            </a:br>
            <a:r>
              <a:rPr lang="en-US" dirty="0"/>
              <a:t>We are planning to add more sensor such as pressure sensor/</a:t>
            </a:r>
            <a:r>
              <a:rPr lang="en-US" dirty="0" err="1"/>
              <a:t>gyrometer</a:t>
            </a:r>
            <a:r>
              <a:rPr lang="en-US" dirty="0"/>
              <a:t> through we would be able to get more features</a:t>
            </a:r>
          </a:p>
          <a:p>
            <a:r>
              <a:rPr lang="en-US" dirty="0"/>
              <a:t>We plan to explore other feature extraction and training techniques</a:t>
            </a:r>
          </a:p>
          <a:p>
            <a:r>
              <a:rPr lang="en-US" dirty="0"/>
              <a:t>We would also like to explore on the possibility of text transcription with this device.</a:t>
            </a:r>
          </a:p>
        </p:txBody>
      </p:sp>
      <p:sp>
        <p:nvSpPr>
          <p:cNvPr id="4" name="Slide Number Placeholder 3"/>
          <p:cNvSpPr>
            <a:spLocks noGrp="1"/>
          </p:cNvSpPr>
          <p:nvPr>
            <p:ph type="sldNum" sz="quarter" idx="5"/>
          </p:nvPr>
        </p:nvSpPr>
        <p:spPr/>
        <p:txBody>
          <a:bodyPr/>
          <a:lstStyle/>
          <a:p>
            <a:fld id="{3F9F5CAC-4F7B-BE48-8CFC-1F06D269B87A}" type="slidenum">
              <a:rPr lang="en-US" smtClean="0"/>
              <a:t>18</a:t>
            </a:fld>
            <a:endParaRPr lang="en-US"/>
          </a:p>
        </p:txBody>
      </p:sp>
    </p:spTree>
    <p:extLst>
      <p:ext uri="{BB962C8B-B14F-4D97-AF65-F5344CB8AC3E}">
        <p14:creationId xmlns:p14="http://schemas.microsoft.com/office/powerpoint/2010/main" val="2276482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&lt;Slide&gt;</a:t>
            </a:r>
          </a:p>
        </p:txBody>
      </p:sp>
      <p:sp>
        <p:nvSpPr>
          <p:cNvPr id="4" name="Slide Number Placeholder 3"/>
          <p:cNvSpPr>
            <a:spLocks noGrp="1"/>
          </p:cNvSpPr>
          <p:nvPr>
            <p:ph type="sldNum" sz="quarter" idx="5"/>
          </p:nvPr>
        </p:nvSpPr>
        <p:spPr/>
        <p:txBody>
          <a:bodyPr/>
          <a:lstStyle/>
          <a:p>
            <a:fld id="{3F9F5CAC-4F7B-BE48-8CFC-1F06D269B87A}" type="slidenum">
              <a:rPr lang="en-US" smtClean="0"/>
              <a:t>3</a:t>
            </a:fld>
            <a:endParaRPr lang="en-US"/>
          </a:p>
        </p:txBody>
      </p:sp>
    </p:spTree>
    <p:extLst>
      <p:ext uri="{BB962C8B-B14F-4D97-AF65-F5344CB8AC3E}">
        <p14:creationId xmlns:p14="http://schemas.microsoft.com/office/powerpoint/2010/main" val="802604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3D model of stylus that has embedded sensors</a:t>
            </a:r>
          </a:p>
          <a:p>
            <a:pPr marL="171450" indent="-171450">
              <a:buFontTx/>
              <a:buChar char="-"/>
            </a:pPr>
            <a:r>
              <a:rPr lang="en-US" dirty="0"/>
              <a:t>Acquire data</a:t>
            </a:r>
          </a:p>
          <a:p>
            <a:pPr marL="171450" indent="-171450">
              <a:buFontTx/>
              <a:buChar char="-"/>
            </a:pPr>
            <a:r>
              <a:rPr lang="en-US" dirty="0"/>
              <a:t>Extract Features and Classification</a:t>
            </a:r>
          </a:p>
        </p:txBody>
      </p:sp>
      <p:sp>
        <p:nvSpPr>
          <p:cNvPr id="4" name="Slide Number Placeholder 3"/>
          <p:cNvSpPr>
            <a:spLocks noGrp="1"/>
          </p:cNvSpPr>
          <p:nvPr>
            <p:ph type="sldNum" sz="quarter" idx="5"/>
          </p:nvPr>
        </p:nvSpPr>
        <p:spPr/>
        <p:txBody>
          <a:bodyPr/>
          <a:lstStyle/>
          <a:p>
            <a:fld id="{3F9F5CAC-4F7B-BE48-8CFC-1F06D269B87A}" type="slidenum">
              <a:rPr lang="en-US" smtClean="0"/>
              <a:t>4</a:t>
            </a:fld>
            <a:endParaRPr lang="en-US"/>
          </a:p>
        </p:txBody>
      </p:sp>
    </p:spTree>
    <p:extLst>
      <p:ext uri="{BB962C8B-B14F-4D97-AF65-F5344CB8AC3E}">
        <p14:creationId xmlns:p14="http://schemas.microsoft.com/office/powerpoint/2010/main" val="299731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stylus. </a:t>
            </a:r>
          </a:p>
          <a:p>
            <a:r>
              <a:rPr lang="en-US" dirty="0"/>
              <a:t>2 notches XLR</a:t>
            </a:r>
          </a:p>
          <a:p>
            <a:r>
              <a:rPr lang="en-US" dirty="0"/>
              <a:t>One was places right where most people would grip the pen. </a:t>
            </a:r>
            <a:r>
              <a:rPr lang="en-US" b="0" dirty="0">
                <a:sym typeface="Wingdings" panose="05000000000000000000" pitchFamily="2" charset="2"/>
              </a:rPr>
              <a:t> </a:t>
            </a:r>
            <a:r>
              <a:rPr lang="en-US" dirty="0"/>
              <a:t>data of hand motion. </a:t>
            </a:r>
          </a:p>
          <a:p>
            <a:r>
              <a:rPr lang="en-US" dirty="0"/>
              <a:t>Other was placed on the further end </a:t>
            </a:r>
            <a:r>
              <a:rPr lang="en-US" dirty="0">
                <a:sym typeface="Wingdings" panose="05000000000000000000" pitchFamily="2" charset="2"/>
              </a:rPr>
              <a:t></a:t>
            </a:r>
            <a:r>
              <a:rPr lang="en-US" dirty="0"/>
              <a:t> data on how the pen moved. </a:t>
            </a:r>
          </a:p>
          <a:p>
            <a:r>
              <a:rPr lang="en-US" dirty="0"/>
              <a:t>There is also a cavity to hold refills that can hold a regular pen cartridge. </a:t>
            </a:r>
          </a:p>
          <a:p>
            <a:r>
              <a:rPr lang="en-US" dirty="0"/>
              <a:t>Pin Connector</a:t>
            </a:r>
          </a:p>
          <a:p>
            <a:r>
              <a:rPr lang="en-US" dirty="0"/>
              <a:t>PVA and ABS for the 3D printed </a:t>
            </a:r>
            <a:r>
              <a:rPr lang="en-US" dirty="0">
                <a:sym typeface="Wingdings" panose="05000000000000000000" pitchFamily="2" charset="2"/>
              </a:rPr>
              <a:t> smooth</a:t>
            </a:r>
            <a:endParaRPr lang="en-US" dirty="0"/>
          </a:p>
          <a:p>
            <a:r>
              <a:rPr lang="en-US" dirty="0"/>
              <a:t>~ the size of signature pen</a:t>
            </a:r>
          </a:p>
        </p:txBody>
      </p:sp>
      <p:sp>
        <p:nvSpPr>
          <p:cNvPr id="4" name="Slide Number Placeholder 3"/>
          <p:cNvSpPr>
            <a:spLocks noGrp="1"/>
          </p:cNvSpPr>
          <p:nvPr>
            <p:ph type="sldNum" sz="quarter" idx="5"/>
          </p:nvPr>
        </p:nvSpPr>
        <p:spPr/>
        <p:txBody>
          <a:bodyPr/>
          <a:lstStyle/>
          <a:p>
            <a:fld id="{3F9F5CAC-4F7B-BE48-8CFC-1F06D269B87A}" type="slidenum">
              <a:rPr lang="en-US" smtClean="0"/>
              <a:t>5</a:t>
            </a:fld>
            <a:endParaRPr lang="en-US"/>
          </a:p>
        </p:txBody>
      </p:sp>
    </p:spTree>
    <p:extLst>
      <p:ext uri="{BB962C8B-B14F-4D97-AF65-F5344CB8AC3E}">
        <p14:creationId xmlns:p14="http://schemas.microsoft.com/office/powerpoint/2010/main" val="139901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Had desired bandwidth, range and sensitivity. </a:t>
            </a:r>
          </a:p>
          <a:p>
            <a:r>
              <a:rPr lang="en-US" dirty="0"/>
              <a:t>Small size</a:t>
            </a:r>
          </a:p>
        </p:txBody>
      </p:sp>
      <p:sp>
        <p:nvSpPr>
          <p:cNvPr id="4" name="Slide Number Placeholder 3"/>
          <p:cNvSpPr>
            <a:spLocks noGrp="1"/>
          </p:cNvSpPr>
          <p:nvPr>
            <p:ph type="sldNum" sz="quarter" idx="5"/>
          </p:nvPr>
        </p:nvSpPr>
        <p:spPr/>
        <p:txBody>
          <a:bodyPr/>
          <a:lstStyle/>
          <a:p>
            <a:fld id="{3F9F5CAC-4F7B-BE48-8CFC-1F06D269B87A}" type="slidenum">
              <a:rPr lang="en-US" smtClean="0"/>
              <a:t>6</a:t>
            </a:fld>
            <a:endParaRPr lang="en-US"/>
          </a:p>
        </p:txBody>
      </p:sp>
    </p:spTree>
    <p:extLst>
      <p:ext uri="{BB962C8B-B14F-4D97-AF65-F5344CB8AC3E}">
        <p14:creationId xmlns:p14="http://schemas.microsoft.com/office/powerpoint/2010/main" val="153780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ADXL snug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Pin Connector </a:t>
            </a:r>
            <a:r>
              <a:rPr lang="en-US" dirty="0">
                <a:sym typeface="Wingdings" panose="05000000000000000000" pitchFamily="2" charset="2"/>
              </a:rPr>
              <a:t></a:t>
            </a:r>
            <a:r>
              <a:rPr lang="en-US" dirty="0"/>
              <a:t>SPI </a:t>
            </a:r>
            <a:r>
              <a:rPr lang="en-US" dirty="0">
                <a:sym typeface="Wingdings" panose="05000000000000000000" pitchFamily="2" charset="2"/>
              </a:rPr>
              <a:t> </a:t>
            </a:r>
            <a:r>
              <a:rPr lang="en-US" dirty="0" err="1">
                <a:sym typeface="Wingdings" panose="05000000000000000000" pitchFamily="2" charset="2"/>
              </a:rPr>
              <a:t>Rpi</a:t>
            </a:r>
            <a:r>
              <a:rPr lang="en-US" dirty="0">
                <a:sym typeface="Wingdings" panose="05000000000000000000" pitchFamily="2" charset="2"/>
              </a:rPr>
              <a:t>  SD Card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Pen Cartridge</a:t>
            </a:r>
            <a:endParaRPr lang="en-US" b="1" dirty="0"/>
          </a:p>
          <a:p>
            <a:r>
              <a:rPr lang="en-US" dirty="0"/>
              <a:t>Signature Process</a:t>
            </a:r>
          </a:p>
          <a:p>
            <a:endParaRPr lang="en-US" dirty="0"/>
          </a:p>
        </p:txBody>
      </p:sp>
      <p:sp>
        <p:nvSpPr>
          <p:cNvPr id="4" name="Slide Number Placeholder 3"/>
          <p:cNvSpPr>
            <a:spLocks noGrp="1"/>
          </p:cNvSpPr>
          <p:nvPr>
            <p:ph type="sldNum" sz="quarter" idx="5"/>
          </p:nvPr>
        </p:nvSpPr>
        <p:spPr/>
        <p:txBody>
          <a:bodyPr/>
          <a:lstStyle/>
          <a:p>
            <a:fld id="{3F9F5CAC-4F7B-BE48-8CFC-1F06D269B87A}" type="slidenum">
              <a:rPr lang="en-US" smtClean="0"/>
              <a:t>7</a:t>
            </a:fld>
            <a:endParaRPr lang="en-US"/>
          </a:p>
        </p:txBody>
      </p:sp>
    </p:spTree>
    <p:extLst>
      <p:ext uri="{BB962C8B-B14F-4D97-AF65-F5344CB8AC3E}">
        <p14:creationId xmlns:p14="http://schemas.microsoft.com/office/powerpoint/2010/main" val="889002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model: two users’ signature</a:t>
            </a:r>
          </a:p>
          <a:p>
            <a:r>
              <a:rPr lang="en-US" dirty="0"/>
              <a:t>&lt;Slide&gt;</a:t>
            </a:r>
          </a:p>
          <a:p>
            <a:r>
              <a:rPr lang="en-US" dirty="0"/>
              <a:t>Sub 0 </a:t>
            </a:r>
            <a:r>
              <a:rPr lang="en-US" dirty="0">
                <a:sym typeface="Wingdings" panose="05000000000000000000" pitchFamily="2" charset="2"/>
              </a:rPr>
              <a:t> 3 seconds</a:t>
            </a:r>
          </a:p>
          <a:p>
            <a:r>
              <a:rPr lang="en-US" dirty="0">
                <a:sym typeface="Wingdings" panose="05000000000000000000" pitchFamily="2" charset="2"/>
              </a:rPr>
              <a:t>Sub 1  5 seconds</a:t>
            </a:r>
          </a:p>
          <a:p>
            <a:r>
              <a:rPr lang="en-US" dirty="0">
                <a:sym typeface="Wingdings" panose="05000000000000000000" pitchFamily="2" charset="2"/>
              </a:rPr>
              <a:t>Ofc, ideally we would want to have no caps</a:t>
            </a:r>
          </a:p>
          <a:p>
            <a:endParaRPr lang="en-US" dirty="0">
              <a:sym typeface="Wingdings" panose="05000000000000000000" pitchFamily="2" charset="2"/>
            </a:endParaRPr>
          </a:p>
          <a:p>
            <a:r>
              <a:rPr lang="en-US" dirty="0">
                <a:sym typeface="Wingdings" panose="05000000000000000000" pitchFamily="2" charset="2"/>
              </a:rPr>
              <a:t>&lt;Slide&gt;</a:t>
            </a:r>
          </a:p>
        </p:txBody>
      </p:sp>
      <p:sp>
        <p:nvSpPr>
          <p:cNvPr id="4" name="Slide Number Placeholder 3"/>
          <p:cNvSpPr>
            <a:spLocks noGrp="1"/>
          </p:cNvSpPr>
          <p:nvPr>
            <p:ph type="sldNum" sz="quarter" idx="5"/>
          </p:nvPr>
        </p:nvSpPr>
        <p:spPr/>
        <p:txBody>
          <a:bodyPr/>
          <a:lstStyle/>
          <a:p>
            <a:fld id="{3F9F5CAC-4F7B-BE48-8CFC-1F06D269B87A}" type="slidenum">
              <a:rPr lang="en-US" smtClean="0"/>
              <a:t>8</a:t>
            </a:fld>
            <a:endParaRPr lang="en-US"/>
          </a:p>
        </p:txBody>
      </p:sp>
    </p:spTree>
    <p:extLst>
      <p:ext uri="{BB962C8B-B14F-4D97-AF65-F5344CB8AC3E}">
        <p14:creationId xmlns:p14="http://schemas.microsoft.com/office/powerpoint/2010/main" val="421234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right, we have the forger’s sheet: graphical output of authentic signature</a:t>
            </a:r>
          </a:p>
          <a:p>
            <a:r>
              <a:rPr lang="en-US" dirty="0"/>
              <a:t>30 forged signature, 15 scribbles/random word</a:t>
            </a:r>
          </a:p>
          <a:p>
            <a:r>
              <a:rPr lang="en-US" dirty="0"/>
              <a:t>&lt;Slide&gt;</a:t>
            </a:r>
          </a:p>
          <a:p>
            <a:r>
              <a:rPr lang="en-US" dirty="0"/>
              <a:t>Training/Data collection could end whenever they wanted</a:t>
            </a:r>
          </a:p>
        </p:txBody>
      </p:sp>
      <p:sp>
        <p:nvSpPr>
          <p:cNvPr id="4" name="Slide Number Placeholder 3"/>
          <p:cNvSpPr>
            <a:spLocks noGrp="1"/>
          </p:cNvSpPr>
          <p:nvPr>
            <p:ph type="sldNum" sz="quarter" idx="5"/>
          </p:nvPr>
        </p:nvSpPr>
        <p:spPr/>
        <p:txBody>
          <a:bodyPr/>
          <a:lstStyle/>
          <a:p>
            <a:fld id="{3F9F5CAC-4F7B-BE48-8CFC-1F06D269B87A}" type="slidenum">
              <a:rPr lang="en-US" smtClean="0"/>
              <a:t>9</a:t>
            </a:fld>
            <a:endParaRPr lang="en-US"/>
          </a:p>
        </p:txBody>
      </p:sp>
    </p:spTree>
    <p:extLst>
      <p:ext uri="{BB962C8B-B14F-4D97-AF65-F5344CB8AC3E}">
        <p14:creationId xmlns:p14="http://schemas.microsoft.com/office/powerpoint/2010/main" val="4110826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&lt;Slide&gt;</a:t>
            </a:r>
          </a:p>
        </p:txBody>
      </p:sp>
      <p:sp>
        <p:nvSpPr>
          <p:cNvPr id="4" name="Slide Number Placeholder 3"/>
          <p:cNvSpPr>
            <a:spLocks noGrp="1"/>
          </p:cNvSpPr>
          <p:nvPr>
            <p:ph type="sldNum" sz="quarter" idx="5"/>
          </p:nvPr>
        </p:nvSpPr>
        <p:spPr/>
        <p:txBody>
          <a:bodyPr/>
          <a:lstStyle/>
          <a:p>
            <a:fld id="{3F9F5CAC-4F7B-BE48-8CFC-1F06D269B87A}" type="slidenum">
              <a:rPr lang="en-US" smtClean="0"/>
              <a:t>10</a:t>
            </a:fld>
            <a:endParaRPr lang="en-US"/>
          </a:p>
        </p:txBody>
      </p:sp>
    </p:spTree>
    <p:extLst>
      <p:ext uri="{BB962C8B-B14F-4D97-AF65-F5344CB8AC3E}">
        <p14:creationId xmlns:p14="http://schemas.microsoft.com/office/powerpoint/2010/main" val="2331387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6576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300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24983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193F-96CD-77B6-290F-C190E93DD4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9E2B46-60BA-97C5-CACE-59A7B44D74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F499EC-5102-3D24-F14F-3775706A64BC}"/>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71893FF7-C9AC-0EBF-2B7A-AB8925602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CB8E89-C92E-D97C-3AB1-AECAFCDEAB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0111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555E-0C2D-0EF1-600A-82344D32DA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E81CF-0D0E-BE58-5359-B5C2844E19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22C1E9-FD30-D54D-5410-97BF5FA803C9}"/>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CF03059F-FABA-251F-4C0E-2DA0888EB3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1D030C-C24E-B122-B386-9FB50C44076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51329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F84C-4961-2CCD-74B0-CC2CD46176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D1B7ED-963C-7F4D-5386-111968FF43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AC6209-20A1-74B3-DAC1-5763A5DD16DB}"/>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94849830-0AB9-8F18-E482-AE2A13A6A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5DB470-96CD-0476-E1BB-A93016B3D6BA}"/>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851683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88A2-EF32-5003-6C26-DA0A11CB4E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33934D-62DE-8781-9BBB-F38D91BC89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1D49AD-58A6-3FD8-7AE5-530C853D62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4E0618-14AB-3CFA-07F6-29A7EFAF7C1E}"/>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6" name="Footer Placeholder 5">
            <a:extLst>
              <a:ext uri="{FF2B5EF4-FFF2-40B4-BE49-F238E27FC236}">
                <a16:creationId xmlns:a16="http://schemas.microsoft.com/office/drawing/2014/main" id="{27AD70F0-DB79-E13D-BE59-D897B44FD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4F003C-04BD-0052-C772-3C5FFCE38A3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375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F50B-7F73-D5D5-019A-A339762765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050A28-BBB1-5192-2F89-AF841D3E8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0AB775-8962-E5C0-A974-A6976EFF9B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F86D08-03BF-E75D-406A-E2569BA880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497108-DB7F-C8AA-3B9F-945CE9A1F0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09F4F8-871A-9D27-B564-E6AA5C7A0B4B}"/>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8" name="Footer Placeholder 7">
            <a:extLst>
              <a:ext uri="{FF2B5EF4-FFF2-40B4-BE49-F238E27FC236}">
                <a16:creationId xmlns:a16="http://schemas.microsoft.com/office/drawing/2014/main" id="{94CC6D19-B593-8F24-23ED-3338B0B522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9B5DA4-FBD8-6051-E605-1576713B658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543277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92C3-F05F-E470-BF20-55E2405A42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9F3542-F083-C94E-12DD-A09FDA9D46CC}"/>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4" name="Footer Placeholder 3">
            <a:extLst>
              <a:ext uri="{FF2B5EF4-FFF2-40B4-BE49-F238E27FC236}">
                <a16:creationId xmlns:a16="http://schemas.microsoft.com/office/drawing/2014/main" id="{AEE0BB02-11DF-B9B3-6C8F-370476225E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34DB3B-794E-3B4F-D9F2-E1C3AFDFF69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47953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C096A-7A67-8F65-A7F1-4AA587F5CEE8}"/>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3" name="Footer Placeholder 2">
            <a:extLst>
              <a:ext uri="{FF2B5EF4-FFF2-40B4-BE49-F238E27FC236}">
                <a16:creationId xmlns:a16="http://schemas.microsoft.com/office/drawing/2014/main" id="{6FFA646E-0F23-FFAD-F436-2F343C8117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F06C1A-5B08-9AA6-F6F8-3D6446AC7BA7}"/>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959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850B-E360-4D01-0B53-008C7A5935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32C1D3-B9EE-4482-4FA8-9138D8FA48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5599CB-58B6-F517-DAB1-EC4F7093B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8534D-11DB-23B2-05A3-D80EB6B813CD}"/>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6" name="Footer Placeholder 5">
            <a:extLst>
              <a:ext uri="{FF2B5EF4-FFF2-40B4-BE49-F238E27FC236}">
                <a16:creationId xmlns:a16="http://schemas.microsoft.com/office/drawing/2014/main" id="{814959C2-B803-F72D-1693-DA592C97B7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90979-15C1-40B7-14E8-0701BF189DC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09931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568788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CEBCE-8BC7-A746-E62E-F7748F3EF2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E0C87D-C96F-69DE-B9C1-336EFDAD89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889F95-8F17-1CE3-C4F4-E8600C297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537B06-036D-ED7E-4760-07C115E98DDA}"/>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6" name="Footer Placeholder 5">
            <a:extLst>
              <a:ext uri="{FF2B5EF4-FFF2-40B4-BE49-F238E27FC236}">
                <a16:creationId xmlns:a16="http://schemas.microsoft.com/office/drawing/2014/main" id="{2390ED11-C7B8-D00C-4813-3C3BD04933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863ABB-743D-A9C4-3FA6-C775943FB36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81557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72675-D61C-AD7A-E4AB-386902965B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C0822F-0D94-7B18-9A12-3A804E9E8D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A2991-8B8A-A016-B507-3415BCF592BB}"/>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4031629F-CC0A-40CE-28C1-57961269C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6A4AE1-A0C5-14BC-5B33-558E4E13CFA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57363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89BD26-3C17-9A45-8DA1-EC9C36C80B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A86038-F654-08AB-0DC6-C75B061FCE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68BF6D-590D-7D12-92D6-EC4EA4052913}"/>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B5DCE452-67AB-92F4-465C-048401C74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2FE55-ACB8-04DC-B3CE-DE8371C29645}"/>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94170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92463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32932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77924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87372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98768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43109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06/28/23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71422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411050528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41" r:id="rId6"/>
    <p:sldLayoutId id="2147483736" r:id="rId7"/>
    <p:sldLayoutId id="2147483737" r:id="rId8"/>
    <p:sldLayoutId id="2147483738" r:id="rId9"/>
    <p:sldLayoutId id="2147483740" r:id="rId10"/>
    <p:sldLayoutId id="2147483739"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3F206E-A42F-5DF6-B60D-6B43CD994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DD3906-0CA8-F591-AC25-A4EEDA686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DBBEE4-0AEC-0285-35AD-E59C19C434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AACC7-3B3F-47D1-959A-EF58926E955E}" type="datetimeFigureOut">
              <a:rPr lang="en-US" smtClean="0"/>
              <a:t>06/28/23</a:t>
            </a:fld>
            <a:endParaRPr lang="en-US"/>
          </a:p>
        </p:txBody>
      </p:sp>
      <p:sp>
        <p:nvSpPr>
          <p:cNvPr id="5" name="Footer Placeholder 4">
            <a:extLst>
              <a:ext uri="{FF2B5EF4-FFF2-40B4-BE49-F238E27FC236}">
                <a16:creationId xmlns:a16="http://schemas.microsoft.com/office/drawing/2014/main" id="{BA0C84F4-7694-7576-4F00-119B56287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C25B22-64C5-0648-3526-F2A4FE39E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9701478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FA49195-69EB-4E39-A68A-C232E2D03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A92F9DC-743D-47E7-A019-EE09540F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68D7BF-9814-1476-1B9C-B7524DC66593}"/>
              </a:ext>
            </a:extLst>
          </p:cNvPr>
          <p:cNvSpPr>
            <a:spLocks noGrp="1"/>
          </p:cNvSpPr>
          <p:nvPr>
            <p:ph type="ctrTitle"/>
          </p:nvPr>
        </p:nvSpPr>
        <p:spPr>
          <a:xfrm>
            <a:off x="1177447" y="1320317"/>
            <a:ext cx="9837106" cy="2257756"/>
          </a:xfrm>
        </p:spPr>
        <p:txBody>
          <a:bodyPr>
            <a:noAutofit/>
          </a:bodyPr>
          <a:lstStyle/>
          <a:p>
            <a:r>
              <a:rPr lang="en-US" sz="4800" b="1" i="0" dirty="0"/>
              <a:t>Biometric Signature Authentication with</a:t>
            </a:r>
            <a:br>
              <a:rPr lang="en-US" sz="4800" b="1" i="0" dirty="0"/>
            </a:br>
            <a:r>
              <a:rPr lang="en-US" sz="4800" b="1" i="0" dirty="0"/>
              <a:t>Low-Cost Embedded Stylus</a:t>
            </a:r>
          </a:p>
        </p:txBody>
      </p:sp>
      <p:cxnSp>
        <p:nvCxnSpPr>
          <p:cNvPr id="29" name="Straight Connector 28">
            <a:extLst>
              <a:ext uri="{FF2B5EF4-FFF2-40B4-BE49-F238E27FC236}">
                <a16:creationId xmlns:a16="http://schemas.microsoft.com/office/drawing/2014/main" id="{13280B82-CD55-43FD-92C4-F05E2A8D1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32" y="19556"/>
            <a:ext cx="8547253" cy="23223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A4F542-D561-4AFB-8321-EB900BAF0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31" y="0"/>
            <a:ext cx="1461005" cy="461772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D9248B-0006-4BFE-8110-40C16E45C0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35720" y="3957320"/>
            <a:ext cx="3272713" cy="290067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E593BB5-7AFA-4C8F-AECA-CE733B1FD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93326" y="0"/>
            <a:ext cx="1332509"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521483B-CE28-412B-9C71-9BE081E9DC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37960" y="0"/>
            <a:ext cx="5654039" cy="220625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C9F4738-DD27-44BE-98C6-AB0B2296B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5196840"/>
            <a:ext cx="5181599" cy="16416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0E5FBC2-0E4E-E647-FDD8-48B375BC46D5}"/>
              </a:ext>
            </a:extLst>
          </p:cNvPr>
          <p:cNvSpPr txBox="1"/>
          <p:nvPr/>
        </p:nvSpPr>
        <p:spPr>
          <a:xfrm>
            <a:off x="1093352" y="3620843"/>
            <a:ext cx="10005295" cy="954107"/>
          </a:xfrm>
          <a:prstGeom prst="rect">
            <a:avLst/>
          </a:prstGeom>
          <a:noFill/>
        </p:spPr>
        <p:txBody>
          <a:bodyPr wrap="square">
            <a:spAutoFit/>
          </a:bodyPr>
          <a:lstStyle/>
          <a:p>
            <a:pPr algn="ctr"/>
            <a:r>
              <a:rPr lang="en-US" sz="2800" b="1" dirty="0"/>
              <a:t>Divas Subedi</a:t>
            </a:r>
            <a:r>
              <a:rPr lang="en-US" sz="2800" b="1" baseline="30000" dirty="0"/>
              <a:t>1</a:t>
            </a:r>
            <a:r>
              <a:rPr lang="en-US" sz="2800" b="1" dirty="0"/>
              <a:t>, Digesh Chitrakar</a:t>
            </a:r>
            <a:r>
              <a:rPr lang="en-US" sz="2800" b="1" baseline="30000" dirty="0"/>
              <a:t>1</a:t>
            </a:r>
            <a:r>
              <a:rPr lang="en-US" sz="2800" b="1" dirty="0"/>
              <a:t>, Isabella Yung</a:t>
            </a:r>
            <a:r>
              <a:rPr lang="en-US" sz="2800" b="1" baseline="30000" dirty="0"/>
              <a:t>1</a:t>
            </a:r>
            <a:r>
              <a:rPr lang="en-US" sz="2800" b="1" dirty="0"/>
              <a:t>, </a:t>
            </a:r>
            <a:r>
              <a:rPr lang="en-US" sz="2800" b="1" dirty="0" err="1"/>
              <a:t>Yicheng</a:t>
            </a:r>
            <a:r>
              <a:rPr lang="en-US" sz="2800" b="1" dirty="0"/>
              <a:t> Zhu</a:t>
            </a:r>
            <a:r>
              <a:rPr lang="en-US" sz="2800" b="1" baseline="30000" dirty="0"/>
              <a:t>1</a:t>
            </a:r>
            <a:r>
              <a:rPr lang="en-US" sz="2800" b="1" dirty="0"/>
              <a:t>, </a:t>
            </a:r>
          </a:p>
          <a:p>
            <a:pPr algn="ctr"/>
            <a:r>
              <a:rPr lang="en-US" sz="2800" b="1" dirty="0"/>
              <a:t>Yun-</a:t>
            </a:r>
            <a:r>
              <a:rPr lang="en-US" sz="2800" b="1" dirty="0" err="1"/>
              <a:t>Hsuan</a:t>
            </a:r>
            <a:r>
              <a:rPr lang="en-US" sz="2800" b="1" dirty="0"/>
              <a:t> Su</a:t>
            </a:r>
            <a:r>
              <a:rPr lang="en-US" sz="2800" b="1" baseline="30000" dirty="0"/>
              <a:t>2</a:t>
            </a:r>
            <a:r>
              <a:rPr lang="en-US" sz="2800" b="1" dirty="0"/>
              <a:t>, Kevin Huang</a:t>
            </a:r>
            <a:r>
              <a:rPr lang="en-US" sz="2800" b="1" baseline="30000" dirty="0"/>
              <a:t>1</a:t>
            </a:r>
            <a:endParaRPr lang="en-US" sz="2800" b="1" dirty="0"/>
          </a:p>
        </p:txBody>
      </p:sp>
      <p:sp>
        <p:nvSpPr>
          <p:cNvPr id="6" name="TextBox 5">
            <a:extLst>
              <a:ext uri="{FF2B5EF4-FFF2-40B4-BE49-F238E27FC236}">
                <a16:creationId xmlns:a16="http://schemas.microsoft.com/office/drawing/2014/main" id="{807169EA-3B2C-C39A-FF67-1BC370D5B4E1}"/>
              </a:ext>
            </a:extLst>
          </p:cNvPr>
          <p:cNvSpPr txBox="1"/>
          <p:nvPr/>
        </p:nvSpPr>
        <p:spPr>
          <a:xfrm>
            <a:off x="1093351" y="4904785"/>
            <a:ext cx="10005295" cy="646331"/>
          </a:xfrm>
          <a:prstGeom prst="rect">
            <a:avLst/>
          </a:prstGeom>
          <a:noFill/>
        </p:spPr>
        <p:txBody>
          <a:bodyPr wrap="square">
            <a:spAutoFit/>
          </a:bodyPr>
          <a:lstStyle/>
          <a:p>
            <a:pPr algn="ctr"/>
            <a:r>
              <a:rPr lang="en-US" b="0" i="0" baseline="30000" dirty="0">
                <a:effectLst/>
              </a:rPr>
              <a:t>1</a:t>
            </a:r>
            <a:r>
              <a:rPr lang="en-US" b="0" i="0" dirty="0">
                <a:effectLst/>
              </a:rPr>
              <a:t>Trinity College, Department of Engineering, 300 Summit St, Hartford, CT 06106</a:t>
            </a:r>
            <a:br>
              <a:rPr lang="en-US" dirty="0"/>
            </a:br>
            <a:r>
              <a:rPr lang="en-US" b="0" i="0" baseline="30000" dirty="0">
                <a:effectLst/>
              </a:rPr>
              <a:t>2</a:t>
            </a:r>
            <a:r>
              <a:rPr lang="en-US" b="0" i="0" dirty="0">
                <a:effectLst/>
              </a:rPr>
              <a:t>Mount Holyoke College, Department of Computer Science, 50 College St, South Hadley, MA 01075</a:t>
            </a:r>
            <a:endParaRPr lang="en-US" b="1" dirty="0"/>
          </a:p>
        </p:txBody>
      </p:sp>
    </p:spTree>
    <p:extLst>
      <p:ext uri="{BB962C8B-B14F-4D97-AF65-F5344CB8AC3E}">
        <p14:creationId xmlns:p14="http://schemas.microsoft.com/office/powerpoint/2010/main" val="737921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83D608-04C9-837B-2559-D6C80C665173}"/>
              </a:ext>
            </a:extLst>
          </p:cNvPr>
          <p:cNvSpPr txBox="1">
            <a:spLocks/>
          </p:cNvSpPr>
          <p:nvPr/>
        </p:nvSpPr>
        <p:spPr>
          <a:xfrm>
            <a:off x="931775" y="1877457"/>
            <a:ext cx="9906000" cy="402442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For both Subject 0 and Subject 1 signatures, a database is collected that includes acceleration time series for:</a:t>
            </a:r>
          </a:p>
          <a:p>
            <a:pPr marL="457200" indent="-457200">
              <a:buFont typeface="+mj-lt"/>
              <a:buAutoNum type="arabicPeriod"/>
            </a:pPr>
            <a:r>
              <a:rPr lang="en-US" dirty="0"/>
              <a:t>212 handwritten positive (authentic) signatures;</a:t>
            </a:r>
          </a:p>
          <a:p>
            <a:pPr marL="457200" indent="-457200">
              <a:buFont typeface="+mj-lt"/>
              <a:buAutoNum type="arabicPeriod"/>
            </a:pPr>
            <a:r>
              <a:rPr lang="en-US" dirty="0"/>
              <a:t>343 handwritten negative (forged) signatures, consisting of:</a:t>
            </a:r>
          </a:p>
          <a:p>
            <a:pPr marL="0" indent="0">
              <a:buFont typeface="Arial" panose="020B0604020202020204" pitchFamily="34" charset="0"/>
              <a:buNone/>
            </a:pPr>
            <a:r>
              <a:rPr lang="en-US" dirty="0"/>
              <a:t>	- 238 forged replicas of authentic signature;</a:t>
            </a:r>
          </a:p>
          <a:p>
            <a:pPr marL="0" indent="0">
              <a:buFont typeface="Arial" panose="020B0604020202020204" pitchFamily="34" charset="0"/>
              <a:buNone/>
            </a:pPr>
            <a:r>
              <a:rPr lang="en-US" dirty="0"/>
              <a:t>	- 105 random words/scribbles.</a:t>
            </a:r>
          </a:p>
          <a:p>
            <a:pPr marL="0" indent="0">
              <a:buFont typeface="Arial" panose="020B0604020202020204" pitchFamily="34" charset="0"/>
              <a:buNone/>
            </a:pPr>
            <a:r>
              <a:rPr lang="en-US" dirty="0"/>
              <a:t>Each type of signature thus includes a total of 555 collected samples as a dataset</a:t>
            </a:r>
          </a:p>
        </p:txBody>
      </p:sp>
      <p:sp>
        <p:nvSpPr>
          <p:cNvPr id="11" name="Title 1">
            <a:extLst>
              <a:ext uri="{FF2B5EF4-FFF2-40B4-BE49-F238E27FC236}">
                <a16:creationId xmlns:a16="http://schemas.microsoft.com/office/drawing/2014/main" id="{9BC97EEB-3D27-B019-FFDE-0D41066E3B1F}"/>
              </a:ext>
            </a:extLst>
          </p:cNvPr>
          <p:cNvSpPr>
            <a:spLocks noGrp="1"/>
          </p:cNvSpPr>
          <p:nvPr>
            <p:ph type="title"/>
          </p:nvPr>
        </p:nvSpPr>
        <p:spPr>
          <a:xfrm>
            <a:off x="646153" y="508823"/>
            <a:ext cx="9906000" cy="1382156"/>
          </a:xfrm>
        </p:spPr>
        <p:txBody>
          <a:bodyPr/>
          <a:lstStyle/>
          <a:p>
            <a:r>
              <a:rPr lang="en-US" i="0" dirty="0"/>
              <a:t>Data Collection</a:t>
            </a:r>
          </a:p>
        </p:txBody>
      </p:sp>
    </p:spTree>
    <p:extLst>
      <p:ext uri="{BB962C8B-B14F-4D97-AF65-F5344CB8AC3E}">
        <p14:creationId xmlns:p14="http://schemas.microsoft.com/office/powerpoint/2010/main" val="119001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4D50-6830-A580-327C-AAFCA3EDC246}"/>
              </a:ext>
            </a:extLst>
          </p:cNvPr>
          <p:cNvSpPr>
            <a:spLocks noGrp="1"/>
          </p:cNvSpPr>
          <p:nvPr>
            <p:ph type="title"/>
          </p:nvPr>
        </p:nvSpPr>
        <p:spPr/>
        <p:txBody>
          <a:bodyPr/>
          <a:lstStyle/>
          <a:p>
            <a:r>
              <a:rPr lang="en-US" i="0" dirty="0"/>
              <a:t>Orientation Normalization</a:t>
            </a:r>
          </a:p>
        </p:txBody>
      </p:sp>
      <p:pic>
        <p:nvPicPr>
          <p:cNvPr id="7" name="Picture 6" descr="Graphical user interface, text, application&#10;&#10;Description automatically generated">
            <a:extLst>
              <a:ext uri="{FF2B5EF4-FFF2-40B4-BE49-F238E27FC236}">
                <a16:creationId xmlns:a16="http://schemas.microsoft.com/office/drawing/2014/main" id="{DE34234D-E168-5255-5BA7-44D953F47D88}"/>
              </a:ext>
            </a:extLst>
          </p:cNvPr>
          <p:cNvPicPr>
            <a:picLocks noChangeAspect="1"/>
          </p:cNvPicPr>
          <p:nvPr/>
        </p:nvPicPr>
        <p:blipFill rotWithShape="1">
          <a:blip r:embed="rId3"/>
          <a:srcRect t="3856" r="66576" b="2476"/>
          <a:stretch/>
        </p:blipFill>
        <p:spPr>
          <a:xfrm rot="1200000">
            <a:off x="1267874" y="1934361"/>
            <a:ext cx="761862" cy="3697100"/>
          </a:xfrm>
          <a:prstGeom prst="rect">
            <a:avLst/>
          </a:prstGeom>
        </p:spPr>
      </p:pic>
      <p:pic>
        <p:nvPicPr>
          <p:cNvPr id="8" name="Picture 7" descr="A picture containing screenshot, circuit, design, art&#10;&#10;Description automatically generated">
            <a:extLst>
              <a:ext uri="{FF2B5EF4-FFF2-40B4-BE49-F238E27FC236}">
                <a16:creationId xmlns:a16="http://schemas.microsoft.com/office/drawing/2014/main" id="{86FC7079-7E6F-F36C-500B-B2D8A263FCD3}"/>
              </a:ext>
            </a:extLst>
          </p:cNvPr>
          <p:cNvPicPr>
            <a:picLocks noChangeAspect="1"/>
          </p:cNvPicPr>
          <p:nvPr/>
        </p:nvPicPr>
        <p:blipFill>
          <a:blip r:embed="rId4"/>
          <a:stretch>
            <a:fillRect/>
          </a:stretch>
        </p:blipFill>
        <p:spPr>
          <a:xfrm>
            <a:off x="3123400" y="1596828"/>
            <a:ext cx="5468150" cy="5072385"/>
          </a:xfrm>
          <a:prstGeom prst="rect">
            <a:avLst/>
          </a:prstGeom>
        </p:spPr>
      </p:pic>
    </p:spTree>
    <p:extLst>
      <p:ext uri="{BB962C8B-B14F-4D97-AF65-F5344CB8AC3E}">
        <p14:creationId xmlns:p14="http://schemas.microsoft.com/office/powerpoint/2010/main" val="3656948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168F-1677-49DF-F893-7C1C8CC995BF}"/>
              </a:ext>
            </a:extLst>
          </p:cNvPr>
          <p:cNvSpPr>
            <a:spLocks noGrp="1"/>
          </p:cNvSpPr>
          <p:nvPr>
            <p:ph type="title"/>
          </p:nvPr>
        </p:nvSpPr>
        <p:spPr/>
        <p:txBody>
          <a:bodyPr/>
          <a:lstStyle/>
          <a:p>
            <a:r>
              <a:rPr lang="en-US" i="0" dirty="0"/>
              <a:t>Features</a:t>
            </a:r>
          </a:p>
        </p:txBody>
      </p:sp>
      <p:pic>
        <p:nvPicPr>
          <p:cNvPr id="5" name="Picture 4">
            <a:extLst>
              <a:ext uri="{FF2B5EF4-FFF2-40B4-BE49-F238E27FC236}">
                <a16:creationId xmlns:a16="http://schemas.microsoft.com/office/drawing/2014/main" id="{726FDB99-3986-12CF-6648-4376FB8C046C}"/>
              </a:ext>
            </a:extLst>
          </p:cNvPr>
          <p:cNvPicPr>
            <a:picLocks noChangeAspect="1"/>
          </p:cNvPicPr>
          <p:nvPr/>
        </p:nvPicPr>
        <p:blipFill rotWithShape="1">
          <a:blip r:embed="rId3"/>
          <a:srcRect l="7856" r="5046" b="777"/>
          <a:stretch/>
        </p:blipFill>
        <p:spPr>
          <a:xfrm>
            <a:off x="2852576" y="1529277"/>
            <a:ext cx="5807808" cy="4640999"/>
          </a:xfrm>
          <a:prstGeom prst="rect">
            <a:avLst/>
          </a:prstGeom>
        </p:spPr>
      </p:pic>
      <p:pic>
        <p:nvPicPr>
          <p:cNvPr id="8" name="Picture 7">
            <a:extLst>
              <a:ext uri="{FF2B5EF4-FFF2-40B4-BE49-F238E27FC236}">
                <a16:creationId xmlns:a16="http://schemas.microsoft.com/office/drawing/2014/main" id="{3AA0FF6F-49A4-1EDF-C20A-23FDDBE19C8E}"/>
              </a:ext>
            </a:extLst>
          </p:cNvPr>
          <p:cNvPicPr>
            <a:picLocks noChangeAspect="1"/>
          </p:cNvPicPr>
          <p:nvPr/>
        </p:nvPicPr>
        <p:blipFill>
          <a:blip r:embed="rId4"/>
          <a:stretch>
            <a:fillRect/>
          </a:stretch>
        </p:blipFill>
        <p:spPr>
          <a:xfrm>
            <a:off x="8281544" y="4942444"/>
            <a:ext cx="2853181" cy="987282"/>
          </a:xfrm>
          <a:prstGeom prst="rect">
            <a:avLst/>
          </a:prstGeom>
        </p:spPr>
      </p:pic>
    </p:spTree>
    <p:extLst>
      <p:ext uri="{BB962C8B-B14F-4D97-AF65-F5344CB8AC3E}">
        <p14:creationId xmlns:p14="http://schemas.microsoft.com/office/powerpoint/2010/main" val="2171049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imeline&#10;&#10;Description automatically generated">
            <a:extLst>
              <a:ext uri="{FF2B5EF4-FFF2-40B4-BE49-F238E27FC236}">
                <a16:creationId xmlns:a16="http://schemas.microsoft.com/office/drawing/2014/main" id="{B5536255-2A55-2F82-31CC-CB09BE3053B5}"/>
              </a:ext>
            </a:extLst>
          </p:cNvPr>
          <p:cNvPicPr>
            <a:picLocks noChangeAspect="1"/>
          </p:cNvPicPr>
          <p:nvPr/>
        </p:nvPicPr>
        <p:blipFill>
          <a:blip r:embed="rId3"/>
          <a:stretch>
            <a:fillRect/>
          </a:stretch>
        </p:blipFill>
        <p:spPr>
          <a:xfrm>
            <a:off x="583048" y="780245"/>
            <a:ext cx="6095171" cy="5145836"/>
          </a:xfrm>
          <a:prstGeom prst="rect">
            <a:avLst/>
          </a:prstGeom>
        </p:spPr>
      </p:pic>
      <p:pic>
        <p:nvPicPr>
          <p:cNvPr id="10" name="Content Placeholder 9" descr="Shape&#10;&#10;Description automatically generated with medium confidence">
            <a:extLst>
              <a:ext uri="{FF2B5EF4-FFF2-40B4-BE49-F238E27FC236}">
                <a16:creationId xmlns:a16="http://schemas.microsoft.com/office/drawing/2014/main" id="{F1F4B182-B89C-AA23-0BA4-6D1006F2888A}"/>
              </a:ext>
            </a:extLst>
          </p:cNvPr>
          <p:cNvPicPr>
            <a:picLocks noGrp="1" noChangeAspect="1"/>
          </p:cNvPicPr>
          <p:nvPr>
            <p:ph idx="1"/>
          </p:nvPr>
        </p:nvPicPr>
        <p:blipFill>
          <a:blip r:embed="rId4"/>
          <a:stretch>
            <a:fillRect/>
          </a:stretch>
        </p:blipFill>
        <p:spPr>
          <a:xfrm>
            <a:off x="6777610" y="2685256"/>
            <a:ext cx="5274388" cy="1487488"/>
          </a:xfrm>
        </p:spPr>
      </p:pic>
    </p:spTree>
    <p:extLst>
      <p:ext uri="{BB962C8B-B14F-4D97-AF65-F5344CB8AC3E}">
        <p14:creationId xmlns:p14="http://schemas.microsoft.com/office/powerpoint/2010/main" val="644461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809D-EC74-2199-AEAD-C7E7405638F0}"/>
              </a:ext>
            </a:extLst>
          </p:cNvPr>
          <p:cNvSpPr>
            <a:spLocks noGrp="1"/>
          </p:cNvSpPr>
          <p:nvPr>
            <p:ph type="title"/>
          </p:nvPr>
        </p:nvSpPr>
        <p:spPr/>
        <p:txBody>
          <a:bodyPr/>
          <a:lstStyle/>
          <a:p>
            <a:r>
              <a:rPr lang="en-US" i="0" dirty="0"/>
              <a:t>Classification</a:t>
            </a:r>
          </a:p>
        </p:txBody>
      </p:sp>
      <p:sp>
        <p:nvSpPr>
          <p:cNvPr id="3" name="Content Placeholder 2">
            <a:extLst>
              <a:ext uri="{FF2B5EF4-FFF2-40B4-BE49-F238E27FC236}">
                <a16:creationId xmlns:a16="http://schemas.microsoft.com/office/drawing/2014/main" id="{C2320152-6F06-4B10-1841-C2AA9000A359}"/>
              </a:ext>
            </a:extLst>
          </p:cNvPr>
          <p:cNvSpPr>
            <a:spLocks noGrp="1"/>
          </p:cNvSpPr>
          <p:nvPr>
            <p:ph idx="1"/>
          </p:nvPr>
        </p:nvSpPr>
        <p:spPr>
          <a:xfrm>
            <a:off x="1143000" y="1772161"/>
            <a:ext cx="9906000" cy="4408831"/>
          </a:xfrm>
        </p:spPr>
        <p:txBody>
          <a:bodyPr>
            <a:normAutofit/>
          </a:bodyPr>
          <a:lstStyle/>
          <a:p>
            <a:pPr marL="1143000" indent="-1143000">
              <a:buNone/>
            </a:pPr>
            <a:r>
              <a:rPr lang="en-US" dirty="0"/>
              <a:t>A Multilayer Perceptron Neural Network was trained with manually selected features</a:t>
            </a:r>
          </a:p>
          <a:p>
            <a:pPr marL="1143000" indent="-1143000">
              <a:buNone/>
            </a:pPr>
            <a:r>
              <a:rPr lang="en-US" b="1" dirty="0"/>
              <a:t>Input:</a:t>
            </a:r>
            <a:r>
              <a:rPr lang="en-US" dirty="0"/>
              <a:t> 22 manually crafted features in </a:t>
            </a:r>
            <a:r>
              <a:rPr lang="en-US" b="1" dirty="0"/>
              <a:t>F</a:t>
            </a:r>
          </a:p>
          <a:p>
            <a:pPr marL="1143000" indent="-1143000">
              <a:buNone/>
            </a:pPr>
            <a:r>
              <a:rPr lang="en-US" b="1" dirty="0"/>
              <a:t>Structure:	</a:t>
            </a:r>
            <a:r>
              <a:rPr lang="en-US" dirty="0"/>
              <a:t>Three hidden layer with 500, 200, and 50 perceptrons in each layer respectively</a:t>
            </a:r>
          </a:p>
          <a:p>
            <a:pPr marL="1543050" indent="-1543050">
              <a:buNone/>
            </a:pPr>
            <a:r>
              <a:rPr lang="en-US" b="1" dirty="0"/>
              <a:t>Optimization: </a:t>
            </a:r>
            <a:r>
              <a:rPr lang="en-US" dirty="0"/>
              <a:t>This model optimized the log-loss function using Limited-memory </a:t>
            </a:r>
            <a:r>
              <a:rPr lang="en-US" dirty="0" err="1"/>
              <a:t>Broyden</a:t>
            </a:r>
            <a:r>
              <a:rPr lang="en-US" dirty="0"/>
              <a:t>– Fletcher–Goldfarb–</a:t>
            </a:r>
            <a:r>
              <a:rPr lang="en-US" dirty="0" err="1"/>
              <a:t>Shanno</a:t>
            </a:r>
            <a:r>
              <a:rPr lang="en-US" dirty="0"/>
              <a:t>  (LBFGS)</a:t>
            </a:r>
          </a:p>
          <a:p>
            <a:pPr marL="1543050" indent="-1543050">
              <a:buNone/>
            </a:pPr>
            <a:r>
              <a:rPr lang="en-US" b="1" dirty="0"/>
              <a:t>Training: </a:t>
            </a:r>
            <a:r>
              <a:rPr lang="en-US" dirty="0"/>
              <a:t>An 80-20 split was heuristically determined</a:t>
            </a:r>
          </a:p>
          <a:p>
            <a:pPr marL="1028700" indent="0">
              <a:buNone/>
            </a:pPr>
            <a:r>
              <a:rPr lang="en-US" dirty="0"/>
              <a:t>Each dataset was split into 5 distinct folds with uniform distribution of authentic and forged signatures</a:t>
            </a:r>
          </a:p>
        </p:txBody>
      </p:sp>
    </p:spTree>
    <p:extLst>
      <p:ext uri="{BB962C8B-B14F-4D97-AF65-F5344CB8AC3E}">
        <p14:creationId xmlns:p14="http://schemas.microsoft.com/office/powerpoint/2010/main" val="2745153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966"/>
            <a:ext cx="8831898" cy="6915241"/>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352617 w 4584879"/>
              <a:gd name="connsiteY2" fmla="*/ 6863976 h 6863976"/>
              <a:gd name="connsiteX3" fmla="*/ 0 w 4584879"/>
              <a:gd name="connsiteY3" fmla="*/ 6863976 h 6863976"/>
              <a:gd name="connsiteX4" fmla="*/ 0 w 4584879"/>
              <a:gd name="connsiteY4" fmla="*/ 0 h 6863976"/>
              <a:gd name="connsiteX0" fmla="*/ 0 w 4388125"/>
              <a:gd name="connsiteY0" fmla="*/ 0 h 6863976"/>
              <a:gd name="connsiteX1" fmla="*/ 4388125 w 4388125"/>
              <a:gd name="connsiteY1" fmla="*/ 0 h 6863976"/>
              <a:gd name="connsiteX2" fmla="*/ 3352617 w 4388125"/>
              <a:gd name="connsiteY2" fmla="*/ 6863976 h 6863976"/>
              <a:gd name="connsiteX3" fmla="*/ 0 w 4388125"/>
              <a:gd name="connsiteY3" fmla="*/ 6863976 h 6863976"/>
              <a:gd name="connsiteX4" fmla="*/ 0 w 4388125"/>
              <a:gd name="connsiteY4" fmla="*/ 0 h 6863976"/>
              <a:gd name="connsiteX0" fmla="*/ 0 w 4175838"/>
              <a:gd name="connsiteY0" fmla="*/ 0 h 6863976"/>
              <a:gd name="connsiteX1" fmla="*/ 4175838 w 4175838"/>
              <a:gd name="connsiteY1" fmla="*/ 0 h 6863976"/>
              <a:gd name="connsiteX2" fmla="*/ 3352617 w 4175838"/>
              <a:gd name="connsiteY2" fmla="*/ 6863976 h 6863976"/>
              <a:gd name="connsiteX3" fmla="*/ 0 w 4175838"/>
              <a:gd name="connsiteY3" fmla="*/ 6863976 h 6863976"/>
              <a:gd name="connsiteX4" fmla="*/ 0 w 4175838"/>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838" h="6863976">
                <a:moveTo>
                  <a:pt x="0" y="0"/>
                </a:moveTo>
                <a:lnTo>
                  <a:pt x="4175838" y="0"/>
                </a:lnTo>
                <a:lnTo>
                  <a:pt x="3352617" y="6863976"/>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95B4CD-00AF-D6EF-1CFF-BCB70F55637F}"/>
              </a:ext>
            </a:extLst>
          </p:cNvPr>
          <p:cNvSpPr>
            <a:spLocks noGrp="1"/>
          </p:cNvSpPr>
          <p:nvPr>
            <p:ph type="ctrTitle"/>
          </p:nvPr>
        </p:nvSpPr>
        <p:spPr>
          <a:xfrm>
            <a:off x="533400" y="1938879"/>
            <a:ext cx="6825716" cy="1478121"/>
          </a:xfrm>
        </p:spPr>
        <p:txBody>
          <a:bodyPr>
            <a:normAutofit/>
          </a:bodyPr>
          <a:lstStyle/>
          <a:p>
            <a:r>
              <a:rPr lang="en-US" sz="8000" b="1" i="0" dirty="0"/>
              <a:t>Results</a:t>
            </a:r>
          </a:p>
        </p:txBody>
      </p:sp>
      <p:cxnSp>
        <p:nvCxnSpPr>
          <p:cNvPr id="40" name="Straight Connector 39">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15263" y="0"/>
            <a:ext cx="214342" cy="685501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black, darkness&#10;&#10;Description automatically generated">
            <a:extLst>
              <a:ext uri="{FF2B5EF4-FFF2-40B4-BE49-F238E27FC236}">
                <a16:creationId xmlns:a16="http://schemas.microsoft.com/office/drawing/2014/main" id="{D75B0236-BE35-6CE2-380C-803A73021E16}"/>
              </a:ext>
            </a:extLst>
          </p:cNvPr>
          <p:cNvPicPr>
            <a:picLocks noChangeAspect="1"/>
          </p:cNvPicPr>
          <p:nvPr/>
        </p:nvPicPr>
        <p:blipFill>
          <a:blip r:embed="rId3"/>
          <a:stretch>
            <a:fillRect/>
          </a:stretch>
        </p:blipFill>
        <p:spPr>
          <a:xfrm>
            <a:off x="8924064" y="2181224"/>
            <a:ext cx="2191611" cy="2191611"/>
          </a:xfrm>
          <a:prstGeom prst="rect">
            <a:avLst/>
          </a:prstGeom>
        </p:spPr>
      </p:pic>
    </p:spTree>
    <p:extLst>
      <p:ext uri="{BB962C8B-B14F-4D97-AF65-F5344CB8AC3E}">
        <p14:creationId xmlns:p14="http://schemas.microsoft.com/office/powerpoint/2010/main" val="246869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creenshot, software, multimedia software, text&#10;&#10;Description automatically generated">
            <a:extLst>
              <a:ext uri="{FF2B5EF4-FFF2-40B4-BE49-F238E27FC236}">
                <a16:creationId xmlns:a16="http://schemas.microsoft.com/office/drawing/2014/main" id="{3CE5367A-817C-1F22-79EC-F14DBDB357F0}"/>
              </a:ext>
            </a:extLst>
          </p:cNvPr>
          <p:cNvPicPr>
            <a:picLocks noChangeAspect="1"/>
          </p:cNvPicPr>
          <p:nvPr/>
        </p:nvPicPr>
        <p:blipFill rotWithShape="1">
          <a:blip r:embed="rId3"/>
          <a:srcRect l="1153" t="7940" r="839" b="5781"/>
          <a:stretch/>
        </p:blipFill>
        <p:spPr>
          <a:xfrm>
            <a:off x="-23905" y="1124463"/>
            <a:ext cx="8886514" cy="4562062"/>
          </a:xfrm>
          <a:prstGeom prst="rect">
            <a:avLst/>
          </a:prstGeom>
        </p:spPr>
      </p:pic>
      <p:pic>
        <p:nvPicPr>
          <p:cNvPr id="5" name="Picture 4">
            <a:extLst>
              <a:ext uri="{FF2B5EF4-FFF2-40B4-BE49-F238E27FC236}">
                <a16:creationId xmlns:a16="http://schemas.microsoft.com/office/drawing/2014/main" id="{1C7E86A9-BE43-F15E-86EA-0BF095839431}"/>
              </a:ext>
            </a:extLst>
          </p:cNvPr>
          <p:cNvPicPr>
            <a:picLocks noChangeAspect="1"/>
          </p:cNvPicPr>
          <p:nvPr/>
        </p:nvPicPr>
        <p:blipFill rotWithShape="1">
          <a:blip r:embed="rId4"/>
          <a:srcRect l="4164" r="6146"/>
          <a:stretch/>
        </p:blipFill>
        <p:spPr>
          <a:xfrm>
            <a:off x="8862608" y="3405494"/>
            <a:ext cx="3247095" cy="2183088"/>
          </a:xfrm>
          <a:prstGeom prst="rect">
            <a:avLst/>
          </a:prstGeom>
        </p:spPr>
      </p:pic>
      <p:sp>
        <p:nvSpPr>
          <p:cNvPr id="8" name="TextBox 5">
            <a:extLst>
              <a:ext uri="{FF2B5EF4-FFF2-40B4-BE49-F238E27FC236}">
                <a16:creationId xmlns:a16="http://schemas.microsoft.com/office/drawing/2014/main" id="{0ABEA1BC-9A5E-1E1E-3D72-8B82A9EC06B1}"/>
              </a:ext>
            </a:extLst>
          </p:cNvPr>
          <p:cNvSpPr txBox="1"/>
          <p:nvPr/>
        </p:nvSpPr>
        <p:spPr>
          <a:xfrm>
            <a:off x="2131267" y="592646"/>
            <a:ext cx="457617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latin typeface="Univers Condensed Light (Body)"/>
              </a:rPr>
              <a:t>Receiver Operating Characteristic</a:t>
            </a:r>
          </a:p>
        </p:txBody>
      </p:sp>
      <p:sp>
        <p:nvSpPr>
          <p:cNvPr id="9" name="TextBox 5">
            <a:extLst>
              <a:ext uri="{FF2B5EF4-FFF2-40B4-BE49-F238E27FC236}">
                <a16:creationId xmlns:a16="http://schemas.microsoft.com/office/drawing/2014/main" id="{0A9BDC3C-AE9C-9643-39F8-597D275EF4D6}"/>
              </a:ext>
            </a:extLst>
          </p:cNvPr>
          <p:cNvSpPr txBox="1"/>
          <p:nvPr/>
        </p:nvSpPr>
        <p:spPr>
          <a:xfrm>
            <a:off x="9346469" y="2936940"/>
            <a:ext cx="2120349"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latin typeface="Univers Condensed Light (Body)"/>
              </a:rPr>
              <a:t>AUC</a:t>
            </a:r>
          </a:p>
        </p:txBody>
      </p:sp>
      <p:sp>
        <p:nvSpPr>
          <p:cNvPr id="10" name="TextBox 5">
            <a:extLst>
              <a:ext uri="{FF2B5EF4-FFF2-40B4-BE49-F238E27FC236}">
                <a16:creationId xmlns:a16="http://schemas.microsoft.com/office/drawing/2014/main" id="{91E6D920-E0CB-DE2D-B918-271996A936D4}"/>
              </a:ext>
            </a:extLst>
          </p:cNvPr>
          <p:cNvSpPr txBox="1"/>
          <p:nvPr/>
        </p:nvSpPr>
        <p:spPr>
          <a:xfrm>
            <a:off x="824090" y="5607119"/>
            <a:ext cx="279375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atin typeface="Univers Condensed Light (Body)"/>
              </a:rPr>
              <a:t>Subject 0</a:t>
            </a:r>
          </a:p>
        </p:txBody>
      </p:sp>
      <p:sp>
        <p:nvSpPr>
          <p:cNvPr id="11" name="TextBox 5">
            <a:extLst>
              <a:ext uri="{FF2B5EF4-FFF2-40B4-BE49-F238E27FC236}">
                <a16:creationId xmlns:a16="http://schemas.microsoft.com/office/drawing/2014/main" id="{F46B817E-0B3D-9631-9869-7E724F89C7CE}"/>
              </a:ext>
            </a:extLst>
          </p:cNvPr>
          <p:cNvSpPr txBox="1"/>
          <p:nvPr/>
        </p:nvSpPr>
        <p:spPr>
          <a:xfrm>
            <a:off x="5310560" y="5588582"/>
            <a:ext cx="279375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latin typeface="Univers Condensed Light (Body)"/>
              </a:rPr>
              <a:t>Subject 1</a:t>
            </a:r>
          </a:p>
        </p:txBody>
      </p:sp>
    </p:spTree>
    <p:extLst>
      <p:ext uri="{BB962C8B-B14F-4D97-AF65-F5344CB8AC3E}">
        <p14:creationId xmlns:p14="http://schemas.microsoft.com/office/powerpoint/2010/main" val="3525405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font, number&#10;&#10;Description automatically generated">
            <a:extLst>
              <a:ext uri="{FF2B5EF4-FFF2-40B4-BE49-F238E27FC236}">
                <a16:creationId xmlns:a16="http://schemas.microsoft.com/office/drawing/2014/main" id="{6FF2B128-EBB1-2851-5144-FC5F5C2D84B4}"/>
              </a:ext>
            </a:extLst>
          </p:cNvPr>
          <p:cNvPicPr>
            <a:picLocks noChangeAspect="1"/>
          </p:cNvPicPr>
          <p:nvPr/>
        </p:nvPicPr>
        <p:blipFill>
          <a:blip r:embed="rId3"/>
          <a:stretch>
            <a:fillRect/>
          </a:stretch>
        </p:blipFill>
        <p:spPr>
          <a:xfrm>
            <a:off x="726463" y="308280"/>
            <a:ext cx="9278349" cy="6241440"/>
          </a:xfrm>
          <a:prstGeom prst="rect">
            <a:avLst/>
          </a:prstGeom>
        </p:spPr>
      </p:pic>
    </p:spTree>
    <p:extLst>
      <p:ext uri="{BB962C8B-B14F-4D97-AF65-F5344CB8AC3E}">
        <p14:creationId xmlns:p14="http://schemas.microsoft.com/office/powerpoint/2010/main" val="3353638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EB3729-D31B-39BD-8D1E-3FF514E31581}"/>
              </a:ext>
            </a:extLst>
          </p:cNvPr>
          <p:cNvSpPr>
            <a:spLocks noGrp="1"/>
          </p:cNvSpPr>
          <p:nvPr>
            <p:ph type="title"/>
          </p:nvPr>
        </p:nvSpPr>
        <p:spPr>
          <a:xfrm>
            <a:off x="312695" y="375981"/>
            <a:ext cx="4122821" cy="1857375"/>
          </a:xfrm>
        </p:spPr>
        <p:txBody>
          <a:bodyPr anchor="t">
            <a:normAutofit/>
          </a:bodyPr>
          <a:lstStyle/>
          <a:p>
            <a:r>
              <a:rPr lang="en-US" sz="4000" i="0" dirty="0"/>
              <a:t>Future Works</a:t>
            </a:r>
          </a:p>
        </p:txBody>
      </p:sp>
      <p:cxnSp>
        <p:nvCxnSpPr>
          <p:cNvPr id="26" name="Straight Connector 25">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2">
            <a:extLst>
              <a:ext uri="{FF2B5EF4-FFF2-40B4-BE49-F238E27FC236}">
                <a16:creationId xmlns:a16="http://schemas.microsoft.com/office/drawing/2014/main" id="{2D1E3FFB-B2A9-D65F-F31E-17F7EFC852FA}"/>
              </a:ext>
            </a:extLst>
          </p:cNvPr>
          <p:cNvGraphicFramePr>
            <a:graphicFrameLocks noGrp="1"/>
          </p:cNvGraphicFramePr>
          <p:nvPr>
            <p:ph idx="1"/>
            <p:extLst>
              <p:ext uri="{D42A27DB-BD31-4B8C-83A1-F6EECF244321}">
                <p14:modId xmlns:p14="http://schemas.microsoft.com/office/powerpoint/2010/main" val="1505794860"/>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951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809D-EC74-2199-AEAD-C7E7405638F0}"/>
              </a:ext>
            </a:extLst>
          </p:cNvPr>
          <p:cNvSpPr>
            <a:spLocks noGrp="1"/>
          </p:cNvSpPr>
          <p:nvPr>
            <p:ph type="title"/>
          </p:nvPr>
        </p:nvSpPr>
        <p:spPr>
          <a:xfrm>
            <a:off x="1143000" y="1146216"/>
            <a:ext cx="9906000" cy="1382156"/>
          </a:xfrm>
        </p:spPr>
        <p:txBody>
          <a:bodyPr/>
          <a:lstStyle/>
          <a:p>
            <a:pPr algn="ctr"/>
            <a:r>
              <a:rPr lang="en-US" i="0" dirty="0"/>
              <a:t>Thank YOU</a:t>
            </a:r>
          </a:p>
        </p:txBody>
      </p:sp>
      <p:sp>
        <p:nvSpPr>
          <p:cNvPr id="3" name="Content Placeholder 2">
            <a:extLst>
              <a:ext uri="{FF2B5EF4-FFF2-40B4-BE49-F238E27FC236}">
                <a16:creationId xmlns:a16="http://schemas.microsoft.com/office/drawing/2014/main" id="{C2320152-6F06-4B10-1841-C2AA9000A359}"/>
              </a:ext>
            </a:extLst>
          </p:cNvPr>
          <p:cNvSpPr>
            <a:spLocks noGrp="1"/>
          </p:cNvSpPr>
          <p:nvPr>
            <p:ph idx="1"/>
          </p:nvPr>
        </p:nvSpPr>
        <p:spPr>
          <a:xfrm>
            <a:off x="885825" y="2903436"/>
            <a:ext cx="9144000" cy="1312746"/>
          </a:xfrm>
        </p:spPr>
        <p:txBody>
          <a:bodyPr/>
          <a:lstStyle/>
          <a:p>
            <a:pPr marL="0" indent="0">
              <a:buNone/>
            </a:pPr>
            <a:r>
              <a:rPr lang="en-US" dirty="0"/>
              <a:t>Thank you for your attention. The authors would like to thank the AIM 2023 organizing committee and welcome all questions via email at </a:t>
            </a:r>
            <a:r>
              <a:rPr lang="en-US" b="1" dirty="0"/>
              <a:t>kevin.huang@trincoll.edu</a:t>
            </a:r>
          </a:p>
        </p:txBody>
      </p:sp>
      <p:sp>
        <p:nvSpPr>
          <p:cNvPr id="6" name="Content Placeholder 2">
            <a:extLst>
              <a:ext uri="{FF2B5EF4-FFF2-40B4-BE49-F238E27FC236}">
                <a16:creationId xmlns:a16="http://schemas.microsoft.com/office/drawing/2014/main" id="{48865DCA-D2CC-F4AB-643F-6F7007CD791E}"/>
              </a:ext>
            </a:extLst>
          </p:cNvPr>
          <p:cNvSpPr txBox="1">
            <a:spLocks/>
          </p:cNvSpPr>
          <p:nvPr/>
        </p:nvSpPr>
        <p:spPr>
          <a:xfrm>
            <a:off x="885825" y="4950458"/>
            <a:ext cx="10420350" cy="13127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This work was done as an extension to the Senior Engineering Capstone Project 2022. We would like to acknowledge Trinity College and Travelers Insurance for funding the project and making this research possible. We would also like to thank Dr Clayton Buyers for his support. </a:t>
            </a:r>
          </a:p>
        </p:txBody>
      </p:sp>
      <p:pic>
        <p:nvPicPr>
          <p:cNvPr id="10" name="Picture 9">
            <a:extLst>
              <a:ext uri="{FF2B5EF4-FFF2-40B4-BE49-F238E27FC236}">
                <a16:creationId xmlns:a16="http://schemas.microsoft.com/office/drawing/2014/main" id="{10414436-B828-6280-463D-2C9FD2FF5F15}"/>
              </a:ext>
            </a:extLst>
          </p:cNvPr>
          <p:cNvPicPr>
            <a:picLocks noChangeAspect="1"/>
          </p:cNvPicPr>
          <p:nvPr/>
        </p:nvPicPr>
        <p:blipFill>
          <a:blip r:embed="rId2"/>
          <a:stretch>
            <a:fillRect/>
          </a:stretch>
        </p:blipFill>
        <p:spPr>
          <a:xfrm>
            <a:off x="9729787" y="2430670"/>
            <a:ext cx="2238375" cy="2152650"/>
          </a:xfrm>
          <a:prstGeom prst="rect">
            <a:avLst/>
          </a:prstGeom>
        </p:spPr>
      </p:pic>
    </p:spTree>
    <p:extLst>
      <p:ext uri="{BB962C8B-B14F-4D97-AF65-F5344CB8AC3E}">
        <p14:creationId xmlns:p14="http://schemas.microsoft.com/office/powerpoint/2010/main" val="162984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3729-D31B-39BD-8D1E-3FF514E31581}"/>
              </a:ext>
            </a:extLst>
          </p:cNvPr>
          <p:cNvSpPr>
            <a:spLocks noGrp="1"/>
          </p:cNvSpPr>
          <p:nvPr>
            <p:ph type="title"/>
          </p:nvPr>
        </p:nvSpPr>
        <p:spPr>
          <a:xfrm>
            <a:off x="781051" y="495301"/>
            <a:ext cx="9906000" cy="1382156"/>
          </a:xfrm>
        </p:spPr>
        <p:txBody>
          <a:bodyPr/>
          <a:lstStyle/>
          <a:p>
            <a:r>
              <a:rPr lang="en-US" i="0" dirty="0"/>
              <a:t>MOTIVATION</a:t>
            </a:r>
          </a:p>
        </p:txBody>
      </p:sp>
      <p:sp>
        <p:nvSpPr>
          <p:cNvPr id="3" name="Content Placeholder 2">
            <a:extLst>
              <a:ext uri="{FF2B5EF4-FFF2-40B4-BE49-F238E27FC236}">
                <a16:creationId xmlns:a16="http://schemas.microsoft.com/office/drawing/2014/main" id="{0D66D07A-9F8D-04E4-E85D-6A0E492F9755}"/>
              </a:ext>
            </a:extLst>
          </p:cNvPr>
          <p:cNvSpPr>
            <a:spLocks noGrp="1"/>
          </p:cNvSpPr>
          <p:nvPr>
            <p:ph idx="1"/>
          </p:nvPr>
        </p:nvSpPr>
        <p:spPr>
          <a:xfrm>
            <a:off x="759055" y="1602557"/>
            <a:ext cx="9906000" cy="4563689"/>
          </a:xfrm>
        </p:spPr>
        <p:txBody>
          <a:bodyPr/>
          <a:lstStyle/>
          <a:p>
            <a:r>
              <a:rPr lang="en-US" dirty="0"/>
              <a:t>Current authentication methods</a:t>
            </a:r>
          </a:p>
          <a:p>
            <a:pPr lvl="1"/>
            <a:r>
              <a:rPr lang="en-US" dirty="0"/>
              <a:t>Passwords, MFA</a:t>
            </a:r>
          </a:p>
          <a:p>
            <a:r>
              <a:rPr lang="en-US" dirty="0"/>
              <a:t>Signatures have been used as form of authentication</a:t>
            </a:r>
          </a:p>
          <a:p>
            <a:pPr lvl="1"/>
            <a:r>
              <a:rPr lang="en-US" dirty="0"/>
              <a:t>Used in ballots, checks, legally binding papers</a:t>
            </a:r>
          </a:p>
          <a:p>
            <a:r>
              <a:rPr lang="en-US" dirty="0"/>
              <a:t>Current signature verification methods are not reliable</a:t>
            </a:r>
          </a:p>
          <a:p>
            <a:pPr lvl="1"/>
            <a:r>
              <a:rPr lang="en-US" dirty="0"/>
              <a:t>Extremely manual and expensive undertaking</a:t>
            </a:r>
          </a:p>
          <a:p>
            <a:pPr lvl="1"/>
            <a:r>
              <a:rPr lang="en-US" dirty="0"/>
              <a:t>Observed utility of their expertise over novices are not entirely confirmed</a:t>
            </a:r>
          </a:p>
          <a:p>
            <a:r>
              <a:rPr lang="en-US" dirty="0"/>
              <a:t>Handwriting and signatures is unique to each individual person</a:t>
            </a:r>
          </a:p>
          <a:p>
            <a:r>
              <a:rPr lang="en-US" dirty="0"/>
              <a:t>Non-invasive, user-friendly and can be readily integrated into current system</a:t>
            </a:r>
          </a:p>
        </p:txBody>
      </p:sp>
      <p:pic>
        <p:nvPicPr>
          <p:cNvPr id="6" name="Picture 5" descr="A picture containing text, screenshot, graphic design, graphics&#10;&#10;Description automatically generated">
            <a:extLst>
              <a:ext uri="{FF2B5EF4-FFF2-40B4-BE49-F238E27FC236}">
                <a16:creationId xmlns:a16="http://schemas.microsoft.com/office/drawing/2014/main" id="{C18125B1-1F65-A392-287D-B7E69EEEFF53}"/>
              </a:ext>
            </a:extLst>
          </p:cNvPr>
          <p:cNvPicPr>
            <a:picLocks noChangeAspect="1"/>
          </p:cNvPicPr>
          <p:nvPr/>
        </p:nvPicPr>
        <p:blipFill>
          <a:blip r:embed="rId3"/>
          <a:stretch>
            <a:fillRect/>
          </a:stretch>
        </p:blipFill>
        <p:spPr>
          <a:xfrm>
            <a:off x="7038974" y="1723616"/>
            <a:ext cx="4914899" cy="2522193"/>
          </a:xfrm>
          <a:prstGeom prst="rect">
            <a:avLst/>
          </a:prstGeom>
        </p:spPr>
      </p:pic>
    </p:spTree>
    <p:extLst>
      <p:ext uri="{BB962C8B-B14F-4D97-AF65-F5344CB8AC3E}">
        <p14:creationId xmlns:p14="http://schemas.microsoft.com/office/powerpoint/2010/main" val="2507954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966"/>
            <a:ext cx="8831898" cy="6915241"/>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352617 w 4584879"/>
              <a:gd name="connsiteY2" fmla="*/ 6863976 h 6863976"/>
              <a:gd name="connsiteX3" fmla="*/ 0 w 4584879"/>
              <a:gd name="connsiteY3" fmla="*/ 6863976 h 6863976"/>
              <a:gd name="connsiteX4" fmla="*/ 0 w 4584879"/>
              <a:gd name="connsiteY4" fmla="*/ 0 h 6863976"/>
              <a:gd name="connsiteX0" fmla="*/ 0 w 4388125"/>
              <a:gd name="connsiteY0" fmla="*/ 0 h 6863976"/>
              <a:gd name="connsiteX1" fmla="*/ 4388125 w 4388125"/>
              <a:gd name="connsiteY1" fmla="*/ 0 h 6863976"/>
              <a:gd name="connsiteX2" fmla="*/ 3352617 w 4388125"/>
              <a:gd name="connsiteY2" fmla="*/ 6863976 h 6863976"/>
              <a:gd name="connsiteX3" fmla="*/ 0 w 4388125"/>
              <a:gd name="connsiteY3" fmla="*/ 6863976 h 6863976"/>
              <a:gd name="connsiteX4" fmla="*/ 0 w 4388125"/>
              <a:gd name="connsiteY4" fmla="*/ 0 h 6863976"/>
              <a:gd name="connsiteX0" fmla="*/ 0 w 4175838"/>
              <a:gd name="connsiteY0" fmla="*/ 0 h 6863976"/>
              <a:gd name="connsiteX1" fmla="*/ 4175838 w 4175838"/>
              <a:gd name="connsiteY1" fmla="*/ 0 h 6863976"/>
              <a:gd name="connsiteX2" fmla="*/ 3352617 w 4175838"/>
              <a:gd name="connsiteY2" fmla="*/ 6863976 h 6863976"/>
              <a:gd name="connsiteX3" fmla="*/ 0 w 4175838"/>
              <a:gd name="connsiteY3" fmla="*/ 6863976 h 6863976"/>
              <a:gd name="connsiteX4" fmla="*/ 0 w 4175838"/>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5838" h="6863976">
                <a:moveTo>
                  <a:pt x="0" y="0"/>
                </a:moveTo>
                <a:lnTo>
                  <a:pt x="4175838" y="0"/>
                </a:lnTo>
                <a:lnTo>
                  <a:pt x="3352617" y="6863976"/>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95B4CD-00AF-D6EF-1CFF-BCB70F55637F}"/>
              </a:ext>
            </a:extLst>
          </p:cNvPr>
          <p:cNvSpPr>
            <a:spLocks noGrp="1"/>
          </p:cNvSpPr>
          <p:nvPr>
            <p:ph type="ctrTitle"/>
          </p:nvPr>
        </p:nvSpPr>
        <p:spPr>
          <a:xfrm>
            <a:off x="533400" y="1938879"/>
            <a:ext cx="6825716" cy="1478121"/>
          </a:xfrm>
        </p:spPr>
        <p:txBody>
          <a:bodyPr>
            <a:normAutofit/>
          </a:bodyPr>
          <a:lstStyle/>
          <a:p>
            <a:pPr algn="l"/>
            <a:r>
              <a:rPr lang="en-US" sz="8000" b="1" i="0" dirty="0"/>
              <a:t>Questions</a:t>
            </a:r>
          </a:p>
        </p:txBody>
      </p:sp>
      <p:cxnSp>
        <p:nvCxnSpPr>
          <p:cNvPr id="40" name="Straight Connector 39">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15263" y="0"/>
            <a:ext cx="214342" cy="685501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Graphic 3" descr="Questions with solid fill">
            <a:extLst>
              <a:ext uri="{FF2B5EF4-FFF2-40B4-BE49-F238E27FC236}">
                <a16:creationId xmlns:a16="http://schemas.microsoft.com/office/drawing/2014/main" id="{2EEB6DC2-A7DC-5C29-2B8B-EFB81C834A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8358" y="1938879"/>
            <a:ext cx="2980242" cy="2980242"/>
          </a:xfrm>
          <a:prstGeom prst="rect">
            <a:avLst/>
          </a:prstGeom>
        </p:spPr>
      </p:pic>
    </p:spTree>
    <p:extLst>
      <p:ext uri="{BB962C8B-B14F-4D97-AF65-F5344CB8AC3E}">
        <p14:creationId xmlns:p14="http://schemas.microsoft.com/office/powerpoint/2010/main" val="2515187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8A42BE43-6441-1E43-EC6A-8BF736A48459}"/>
              </a:ext>
            </a:extLst>
          </p:cNvPr>
          <p:cNvPicPr>
            <a:picLocks noGrp="1" noChangeAspect="1"/>
          </p:cNvPicPr>
          <p:nvPr>
            <p:ph idx="1"/>
          </p:nvPr>
        </p:nvPicPr>
        <p:blipFill rotWithShape="1">
          <a:blip r:embed="rId2"/>
          <a:srcRect l="10928" t="25653" r="69856" b="70036"/>
          <a:stretch/>
        </p:blipFill>
        <p:spPr>
          <a:xfrm rot="20390240">
            <a:off x="2018482" y="1440312"/>
            <a:ext cx="3567998" cy="1048578"/>
          </a:xfrm>
        </p:spPr>
      </p:pic>
      <p:pic>
        <p:nvPicPr>
          <p:cNvPr id="7" name="Picture 6" descr="Table&#10;&#10;Description automatically generated">
            <a:extLst>
              <a:ext uri="{FF2B5EF4-FFF2-40B4-BE49-F238E27FC236}">
                <a16:creationId xmlns:a16="http://schemas.microsoft.com/office/drawing/2014/main" id="{375E23C9-6BD3-D7C0-0F6D-6F784243D832}"/>
              </a:ext>
            </a:extLst>
          </p:cNvPr>
          <p:cNvPicPr>
            <a:picLocks noChangeAspect="1"/>
          </p:cNvPicPr>
          <p:nvPr/>
        </p:nvPicPr>
        <p:blipFill rotWithShape="1">
          <a:blip r:embed="rId2"/>
          <a:srcRect l="38095" t="9443" r="42041" b="85723"/>
          <a:stretch/>
        </p:blipFill>
        <p:spPr>
          <a:xfrm rot="21008639">
            <a:off x="6714879" y="3794668"/>
            <a:ext cx="3583010" cy="1142235"/>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5BD0CA3-7C06-3CDB-E942-FAC287ECBF25}"/>
              </a:ext>
            </a:extLst>
          </p:cNvPr>
          <p:cNvPicPr>
            <a:picLocks noChangeAspect="1"/>
          </p:cNvPicPr>
          <p:nvPr/>
        </p:nvPicPr>
        <p:blipFill rotWithShape="1">
          <a:blip r:embed="rId3"/>
          <a:srcRect l="24870" t="11377" r="6782" b="61014"/>
          <a:stretch/>
        </p:blipFill>
        <p:spPr>
          <a:xfrm>
            <a:off x="2142873" y="3699509"/>
            <a:ext cx="3405569" cy="1893477"/>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011C9DA4-B0A7-1FF0-6AD8-C79B30D16DEA}"/>
              </a:ext>
            </a:extLst>
          </p:cNvPr>
          <p:cNvPicPr>
            <a:picLocks noChangeAspect="1"/>
          </p:cNvPicPr>
          <p:nvPr/>
        </p:nvPicPr>
        <p:blipFill rotWithShape="1">
          <a:blip r:embed="rId3"/>
          <a:srcRect l="33468" t="69321" r="24485" b="5532"/>
          <a:stretch/>
        </p:blipFill>
        <p:spPr>
          <a:xfrm>
            <a:off x="7186913" y="952499"/>
            <a:ext cx="2444186" cy="2025568"/>
          </a:xfrm>
          <a:prstGeom prst="rect">
            <a:avLst/>
          </a:prstGeom>
        </p:spPr>
      </p:pic>
      <p:sp>
        <p:nvSpPr>
          <p:cNvPr id="13" name="Multiplication Sign 12">
            <a:extLst>
              <a:ext uri="{FF2B5EF4-FFF2-40B4-BE49-F238E27FC236}">
                <a16:creationId xmlns:a16="http://schemas.microsoft.com/office/drawing/2014/main" id="{E02F1272-45E2-B0E5-D021-D141F1D97927}"/>
              </a:ext>
            </a:extLst>
          </p:cNvPr>
          <p:cNvSpPr/>
          <p:nvPr/>
        </p:nvSpPr>
        <p:spPr>
          <a:xfrm>
            <a:off x="9109276" y="3975904"/>
            <a:ext cx="1581476" cy="1691676"/>
          </a:xfrm>
          <a:prstGeom prst="mathMultiply">
            <a:avLst>
              <a:gd name="adj1" fmla="val 14786"/>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Graphic 14" descr="Checkmark with solid fill">
            <a:extLst>
              <a:ext uri="{FF2B5EF4-FFF2-40B4-BE49-F238E27FC236}">
                <a16:creationId xmlns:a16="http://schemas.microsoft.com/office/drawing/2014/main" id="{399393A1-C5C2-EC2C-EBFE-C51767152C43}"/>
              </a:ext>
            </a:extLst>
          </p:cNvPr>
          <p:cNvSpPr/>
          <p:nvPr/>
        </p:nvSpPr>
        <p:spPr>
          <a:xfrm>
            <a:off x="4508096" y="4438891"/>
            <a:ext cx="1347102" cy="946178"/>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p>
        </p:txBody>
      </p:sp>
      <p:sp>
        <p:nvSpPr>
          <p:cNvPr id="18" name="Multiplication Sign 17">
            <a:extLst>
              <a:ext uri="{FF2B5EF4-FFF2-40B4-BE49-F238E27FC236}">
                <a16:creationId xmlns:a16="http://schemas.microsoft.com/office/drawing/2014/main" id="{645BF809-10A9-E042-4787-914641BD86F3}"/>
              </a:ext>
            </a:extLst>
          </p:cNvPr>
          <p:cNvSpPr/>
          <p:nvPr/>
        </p:nvSpPr>
        <p:spPr>
          <a:xfrm>
            <a:off x="4390909" y="1693919"/>
            <a:ext cx="1581476" cy="1691676"/>
          </a:xfrm>
          <a:prstGeom prst="mathMultiply">
            <a:avLst>
              <a:gd name="adj1" fmla="val 14786"/>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Graphic 14" descr="Checkmark with solid fill">
            <a:extLst>
              <a:ext uri="{FF2B5EF4-FFF2-40B4-BE49-F238E27FC236}">
                <a16:creationId xmlns:a16="http://schemas.microsoft.com/office/drawing/2014/main" id="{6584A2EF-DC3E-1F0B-AD9F-9988B51E787E}"/>
              </a:ext>
            </a:extLst>
          </p:cNvPr>
          <p:cNvSpPr/>
          <p:nvPr/>
        </p:nvSpPr>
        <p:spPr>
          <a:xfrm>
            <a:off x="9226463" y="1935918"/>
            <a:ext cx="1347102" cy="946178"/>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p>
        </p:txBody>
      </p:sp>
    </p:spTree>
    <p:extLst>
      <p:ext uri="{BB962C8B-B14F-4D97-AF65-F5344CB8AC3E}">
        <p14:creationId xmlns:p14="http://schemas.microsoft.com/office/powerpoint/2010/main" val="1197395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C76623-0A5B-C548-AA23-CD745B75B8DA}"/>
              </a:ext>
            </a:extLst>
          </p:cNvPr>
          <p:cNvSpPr>
            <a:spLocks noGrp="1"/>
          </p:cNvSpPr>
          <p:nvPr/>
        </p:nvSpPr>
        <p:spPr>
          <a:xfrm>
            <a:off x="795337" y="655034"/>
            <a:ext cx="10241280" cy="1234440"/>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a:t>Feature Difference Between</a:t>
            </a:r>
          </a:p>
          <a:p>
            <a:r>
              <a:rPr lang="en-US"/>
              <a:t>Squares and Circles</a:t>
            </a:r>
          </a:p>
        </p:txBody>
      </p:sp>
      <p:pic>
        <p:nvPicPr>
          <p:cNvPr id="7" name="Picture 6" descr="Chart&#10;&#10;Description automatically generated">
            <a:extLst>
              <a:ext uri="{FF2B5EF4-FFF2-40B4-BE49-F238E27FC236}">
                <a16:creationId xmlns:a16="http://schemas.microsoft.com/office/drawing/2014/main" id="{25A8A73D-1476-674A-B5C6-12E6F543AF3B}"/>
              </a:ext>
            </a:extLst>
          </p:cNvPr>
          <p:cNvPicPr>
            <a:picLocks noGrp="1" noChangeAspect="1"/>
          </p:cNvPicPr>
          <p:nvPr/>
        </p:nvPicPr>
        <p:blipFill rotWithShape="1">
          <a:blip r:embed="rId2"/>
          <a:srcRect l="6764" r="7492" b="207"/>
          <a:stretch/>
        </p:blipFill>
        <p:spPr>
          <a:xfrm>
            <a:off x="2490788" y="1978483"/>
            <a:ext cx="7077074" cy="4129760"/>
          </a:xfrm>
          <a:prstGeom prst="rect">
            <a:avLst/>
          </a:prstGeom>
        </p:spPr>
      </p:pic>
    </p:spTree>
    <p:extLst>
      <p:ext uri="{BB962C8B-B14F-4D97-AF65-F5344CB8AC3E}">
        <p14:creationId xmlns:p14="http://schemas.microsoft.com/office/powerpoint/2010/main" val="2958625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3729-D31B-39BD-8D1E-3FF514E31581}"/>
              </a:ext>
            </a:extLst>
          </p:cNvPr>
          <p:cNvSpPr>
            <a:spLocks noGrp="1"/>
          </p:cNvSpPr>
          <p:nvPr>
            <p:ph type="title"/>
          </p:nvPr>
        </p:nvSpPr>
        <p:spPr>
          <a:xfrm>
            <a:off x="781051" y="495301"/>
            <a:ext cx="9906000" cy="1382156"/>
          </a:xfrm>
        </p:spPr>
        <p:txBody>
          <a:bodyPr/>
          <a:lstStyle/>
          <a:p>
            <a:r>
              <a:rPr lang="en-US" i="0" dirty="0"/>
              <a:t>RESEARCH GOALS</a:t>
            </a:r>
          </a:p>
        </p:txBody>
      </p:sp>
      <p:sp>
        <p:nvSpPr>
          <p:cNvPr id="3" name="Content Placeholder 2">
            <a:extLst>
              <a:ext uri="{FF2B5EF4-FFF2-40B4-BE49-F238E27FC236}">
                <a16:creationId xmlns:a16="http://schemas.microsoft.com/office/drawing/2014/main" id="{0D66D07A-9F8D-04E4-E85D-6A0E492F9755}"/>
              </a:ext>
            </a:extLst>
          </p:cNvPr>
          <p:cNvSpPr>
            <a:spLocks noGrp="1"/>
          </p:cNvSpPr>
          <p:nvPr>
            <p:ph idx="1"/>
          </p:nvPr>
        </p:nvSpPr>
        <p:spPr>
          <a:xfrm>
            <a:off x="781051" y="1800225"/>
            <a:ext cx="10906124" cy="4262328"/>
          </a:xfrm>
        </p:spPr>
        <p:txBody>
          <a:bodyPr/>
          <a:lstStyle/>
          <a:p>
            <a:r>
              <a:rPr lang="en-US" dirty="0"/>
              <a:t>Design and develop a low-cost pen that authenticates users via signature</a:t>
            </a:r>
          </a:p>
          <a:p>
            <a:r>
              <a:rPr lang="en-US" dirty="0"/>
              <a:t>Propose a novel approach to use signature as biometric authentication</a:t>
            </a:r>
          </a:p>
          <a:p>
            <a:pPr lvl="1"/>
            <a:r>
              <a:rPr lang="en-US" dirty="0"/>
              <a:t>Observe how the signature was written rather than just the outcome</a:t>
            </a:r>
          </a:p>
          <a:p>
            <a:pPr lvl="1"/>
            <a:r>
              <a:rPr lang="en-US" dirty="0"/>
              <a:t>This iteration of the device is based on inertial measurements collected by two accelerometers</a:t>
            </a:r>
          </a:p>
          <a:p>
            <a:r>
              <a:rPr lang="en-US" dirty="0"/>
              <a:t>Extract features based on collected data</a:t>
            </a:r>
          </a:p>
          <a:p>
            <a:r>
              <a:rPr lang="en-US" dirty="0"/>
              <a:t>Train a model using the features that can authenticate a signature</a:t>
            </a:r>
          </a:p>
        </p:txBody>
      </p:sp>
    </p:spTree>
    <p:extLst>
      <p:ext uri="{BB962C8B-B14F-4D97-AF65-F5344CB8AC3E}">
        <p14:creationId xmlns:p14="http://schemas.microsoft.com/office/powerpoint/2010/main" val="349944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AB2E-2C1A-2D0C-3381-349E75BBC6F0}"/>
              </a:ext>
            </a:extLst>
          </p:cNvPr>
          <p:cNvSpPr>
            <a:spLocks noGrp="1"/>
          </p:cNvSpPr>
          <p:nvPr>
            <p:ph type="title"/>
          </p:nvPr>
        </p:nvSpPr>
        <p:spPr>
          <a:xfrm>
            <a:off x="733425" y="449125"/>
            <a:ext cx="9906000" cy="1382156"/>
          </a:xfrm>
        </p:spPr>
        <p:txBody>
          <a:bodyPr/>
          <a:lstStyle/>
          <a:p>
            <a:r>
              <a:rPr lang="en-US" i="0" dirty="0"/>
              <a:t>Workflow</a:t>
            </a:r>
          </a:p>
        </p:txBody>
      </p:sp>
      <p:pic>
        <p:nvPicPr>
          <p:cNvPr id="4" name="Picture 3" descr="Graphical user interface, application&#10;&#10;Description automatically generated">
            <a:extLst>
              <a:ext uri="{FF2B5EF4-FFF2-40B4-BE49-F238E27FC236}">
                <a16:creationId xmlns:a16="http://schemas.microsoft.com/office/drawing/2014/main" id="{51334A82-7013-9B0F-8CCF-90A38C02423D}"/>
              </a:ext>
            </a:extLst>
          </p:cNvPr>
          <p:cNvPicPr>
            <a:picLocks noChangeAspect="1"/>
          </p:cNvPicPr>
          <p:nvPr/>
        </p:nvPicPr>
        <p:blipFill rotWithShape="1">
          <a:blip r:embed="rId3"/>
          <a:srcRect r="33037"/>
          <a:stretch/>
        </p:blipFill>
        <p:spPr>
          <a:xfrm>
            <a:off x="854529" y="1749803"/>
            <a:ext cx="6809921" cy="3967994"/>
          </a:xfrm>
          <a:prstGeom prst="rect">
            <a:avLst/>
          </a:prstGeom>
        </p:spPr>
      </p:pic>
      <p:pic>
        <p:nvPicPr>
          <p:cNvPr id="5" name="Picture 4">
            <a:extLst>
              <a:ext uri="{FF2B5EF4-FFF2-40B4-BE49-F238E27FC236}">
                <a16:creationId xmlns:a16="http://schemas.microsoft.com/office/drawing/2014/main" id="{ED34FD35-02AB-B903-883F-C3BF0A4F8ABE}"/>
              </a:ext>
            </a:extLst>
          </p:cNvPr>
          <p:cNvPicPr>
            <a:picLocks noChangeAspect="1"/>
          </p:cNvPicPr>
          <p:nvPr/>
        </p:nvPicPr>
        <p:blipFill rotWithShape="1">
          <a:blip r:embed="rId4"/>
          <a:srcRect t="790"/>
          <a:stretch/>
        </p:blipFill>
        <p:spPr>
          <a:xfrm>
            <a:off x="7664450" y="1657350"/>
            <a:ext cx="3538842" cy="4186237"/>
          </a:xfrm>
          <a:prstGeom prst="rect">
            <a:avLst/>
          </a:prstGeom>
        </p:spPr>
      </p:pic>
    </p:spTree>
    <p:extLst>
      <p:ext uri="{BB962C8B-B14F-4D97-AF65-F5344CB8AC3E}">
        <p14:creationId xmlns:p14="http://schemas.microsoft.com/office/powerpoint/2010/main" val="473138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B3729-D31B-39BD-8D1E-3FF514E31581}"/>
              </a:ext>
            </a:extLst>
          </p:cNvPr>
          <p:cNvSpPr>
            <a:spLocks noGrp="1"/>
          </p:cNvSpPr>
          <p:nvPr>
            <p:ph type="title"/>
          </p:nvPr>
        </p:nvSpPr>
        <p:spPr>
          <a:xfrm>
            <a:off x="800100" y="627398"/>
            <a:ext cx="9906000" cy="1029951"/>
          </a:xfrm>
        </p:spPr>
        <p:txBody>
          <a:bodyPr/>
          <a:lstStyle/>
          <a:p>
            <a:r>
              <a:rPr lang="en-US" i="0" dirty="0"/>
              <a:t>STYLUS Design</a:t>
            </a:r>
          </a:p>
        </p:txBody>
      </p:sp>
      <p:pic>
        <p:nvPicPr>
          <p:cNvPr id="8" name="Picture 7">
            <a:extLst>
              <a:ext uri="{FF2B5EF4-FFF2-40B4-BE49-F238E27FC236}">
                <a16:creationId xmlns:a16="http://schemas.microsoft.com/office/drawing/2014/main" id="{7D58675D-2F9B-791D-1C87-59B016A93427}"/>
              </a:ext>
            </a:extLst>
          </p:cNvPr>
          <p:cNvPicPr>
            <a:picLocks noChangeAspect="1"/>
          </p:cNvPicPr>
          <p:nvPr/>
        </p:nvPicPr>
        <p:blipFill rotWithShape="1">
          <a:blip r:embed="rId3"/>
          <a:srcRect l="223" t="4228" r="1743" b="1720"/>
          <a:stretch/>
        </p:blipFill>
        <p:spPr>
          <a:xfrm>
            <a:off x="630253" y="1519215"/>
            <a:ext cx="11308853" cy="4595835"/>
          </a:xfrm>
          <a:prstGeom prst="rect">
            <a:avLst/>
          </a:prstGeom>
        </p:spPr>
      </p:pic>
    </p:spTree>
    <p:extLst>
      <p:ext uri="{BB962C8B-B14F-4D97-AF65-F5344CB8AC3E}">
        <p14:creationId xmlns:p14="http://schemas.microsoft.com/office/powerpoint/2010/main" val="1079590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EB3729-D31B-39BD-8D1E-3FF514E31581}"/>
              </a:ext>
            </a:extLst>
          </p:cNvPr>
          <p:cNvSpPr>
            <a:spLocks noGrp="1"/>
          </p:cNvSpPr>
          <p:nvPr>
            <p:ph type="title"/>
          </p:nvPr>
        </p:nvSpPr>
        <p:spPr>
          <a:xfrm>
            <a:off x="7218705" y="542926"/>
            <a:ext cx="4439894" cy="1668143"/>
          </a:xfrm>
        </p:spPr>
        <p:txBody>
          <a:bodyPr>
            <a:normAutofit/>
          </a:bodyPr>
          <a:lstStyle/>
          <a:p>
            <a:r>
              <a:rPr lang="en-US" sz="3700" i="0"/>
              <a:t>Accelerometer</a:t>
            </a:r>
          </a:p>
        </p:txBody>
      </p:sp>
      <p:pic>
        <p:nvPicPr>
          <p:cNvPr id="9" name="Picture 8">
            <a:extLst>
              <a:ext uri="{FF2B5EF4-FFF2-40B4-BE49-F238E27FC236}">
                <a16:creationId xmlns:a16="http://schemas.microsoft.com/office/drawing/2014/main" id="{063C3FD1-DC47-5696-BCC9-6956B4365752}"/>
              </a:ext>
            </a:extLst>
          </p:cNvPr>
          <p:cNvPicPr>
            <a:picLocks noChangeAspect="1"/>
          </p:cNvPicPr>
          <p:nvPr/>
        </p:nvPicPr>
        <p:blipFill>
          <a:blip r:embed="rId3"/>
          <a:stretch>
            <a:fillRect/>
          </a:stretch>
        </p:blipFill>
        <p:spPr>
          <a:xfrm>
            <a:off x="0" y="1342571"/>
            <a:ext cx="6370778" cy="4172858"/>
          </a:xfrm>
          <a:prstGeom prst="rect">
            <a:avLst/>
          </a:prstGeom>
        </p:spPr>
      </p:pic>
      <p:cxnSp>
        <p:nvCxnSpPr>
          <p:cNvPr id="25" name="Straight Connector 24">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472E34CA-49DD-FA22-1590-F943F8F15739}"/>
              </a:ext>
            </a:extLst>
          </p:cNvPr>
          <p:cNvSpPr>
            <a:spLocks noGrp="1"/>
          </p:cNvSpPr>
          <p:nvPr>
            <p:ph idx="1"/>
          </p:nvPr>
        </p:nvSpPr>
        <p:spPr>
          <a:xfrm>
            <a:off x="7218706" y="2211069"/>
            <a:ext cx="4439894" cy="4113531"/>
          </a:xfrm>
        </p:spPr>
        <p:txBody>
          <a:bodyPr>
            <a:normAutofit/>
          </a:bodyPr>
          <a:lstStyle/>
          <a:p>
            <a:pPr marL="0" indent="0">
              <a:buNone/>
            </a:pPr>
            <a:r>
              <a:rPr lang="en-US" dirty="0"/>
              <a:t>ADXL357 </a:t>
            </a:r>
          </a:p>
          <a:p>
            <a:r>
              <a:rPr lang="en-US" dirty="0"/>
              <a:t>3 Axes measurement</a:t>
            </a:r>
            <a:endParaRPr lang="en-US" dirty="0">
              <a:ea typeface="+mn-lt"/>
              <a:cs typeface="+mn-lt"/>
            </a:endParaRPr>
          </a:p>
          <a:p>
            <a:r>
              <a:rPr lang="en-US" dirty="0">
                <a:ea typeface="+mn-lt"/>
                <a:cs typeface="+mn-lt"/>
              </a:rPr>
              <a:t>Bandwidth: 2 kHz</a:t>
            </a:r>
            <a:endParaRPr lang="en-US" dirty="0"/>
          </a:p>
          <a:p>
            <a:r>
              <a:rPr lang="en-US" dirty="0"/>
              <a:t>Range: 20g</a:t>
            </a:r>
          </a:p>
          <a:p>
            <a:r>
              <a:rPr lang="en-US" dirty="0"/>
              <a:t>Sensitivity: 7.23 * 10</a:t>
            </a:r>
            <a:r>
              <a:rPr lang="en-US" baseline="30000" dirty="0"/>
              <a:t>-4 </a:t>
            </a:r>
            <a:r>
              <a:rPr lang="en-US" dirty="0"/>
              <a:t>g</a:t>
            </a:r>
          </a:p>
          <a:p>
            <a:r>
              <a:rPr lang="en-US" dirty="0"/>
              <a:t>Serial Peripheral Interface (3.4 MHz)</a:t>
            </a:r>
          </a:p>
        </p:txBody>
      </p:sp>
      <p:sp>
        <p:nvSpPr>
          <p:cNvPr id="3" name="TextBox 2">
            <a:extLst>
              <a:ext uri="{FF2B5EF4-FFF2-40B4-BE49-F238E27FC236}">
                <a16:creationId xmlns:a16="http://schemas.microsoft.com/office/drawing/2014/main" id="{186ECBA7-9E71-0D3B-FC04-10F524E52E7E}"/>
              </a:ext>
            </a:extLst>
          </p:cNvPr>
          <p:cNvSpPr txBox="1"/>
          <p:nvPr/>
        </p:nvSpPr>
        <p:spPr>
          <a:xfrm>
            <a:off x="1810653" y="5698385"/>
            <a:ext cx="2749471" cy="369332"/>
          </a:xfrm>
          <a:prstGeom prst="rect">
            <a:avLst/>
          </a:prstGeom>
          <a:noFill/>
        </p:spPr>
        <p:txBody>
          <a:bodyPr wrap="none" rtlCol="0">
            <a:spAutoFit/>
          </a:bodyPr>
          <a:lstStyle/>
          <a:p>
            <a:r>
              <a:rPr lang="en-US"/>
              <a:t>Circuit layout for one ADXL357</a:t>
            </a:r>
          </a:p>
        </p:txBody>
      </p:sp>
    </p:spTree>
    <p:extLst>
      <p:ext uri="{BB962C8B-B14F-4D97-AF65-F5344CB8AC3E}">
        <p14:creationId xmlns:p14="http://schemas.microsoft.com/office/powerpoint/2010/main" val="2614121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2D92483-244A-D735-DAFC-2FBE8AF84DE4}"/>
              </a:ext>
            </a:extLst>
          </p:cNvPr>
          <p:cNvGrpSpPr/>
          <p:nvPr/>
        </p:nvGrpSpPr>
        <p:grpSpPr>
          <a:xfrm>
            <a:off x="501205" y="891112"/>
            <a:ext cx="4369662" cy="4946613"/>
            <a:chOff x="596401" y="1285762"/>
            <a:chExt cx="4369662" cy="4946613"/>
          </a:xfrm>
        </p:grpSpPr>
        <p:grpSp>
          <p:nvGrpSpPr>
            <p:cNvPr id="3" name="Group 2">
              <a:extLst>
                <a:ext uri="{FF2B5EF4-FFF2-40B4-BE49-F238E27FC236}">
                  <a16:creationId xmlns:a16="http://schemas.microsoft.com/office/drawing/2014/main" id="{D46796B4-273E-FA33-9C66-47CBC5EB612B}"/>
                </a:ext>
              </a:extLst>
            </p:cNvPr>
            <p:cNvGrpSpPr/>
            <p:nvPr/>
          </p:nvGrpSpPr>
          <p:grpSpPr>
            <a:xfrm>
              <a:off x="596401" y="1285762"/>
              <a:ext cx="4369661" cy="4448908"/>
              <a:chOff x="3652635" y="1471445"/>
              <a:chExt cx="4886729" cy="4782312"/>
            </a:xfrm>
          </p:grpSpPr>
          <p:pic>
            <p:nvPicPr>
              <p:cNvPr id="4" name="Picture 3">
                <a:extLst>
                  <a:ext uri="{FF2B5EF4-FFF2-40B4-BE49-F238E27FC236}">
                    <a16:creationId xmlns:a16="http://schemas.microsoft.com/office/drawing/2014/main" id="{8C3592A6-D34B-6CC9-BC31-FCFE20FAB9EB}"/>
                  </a:ext>
                </a:extLst>
              </p:cNvPr>
              <p:cNvPicPr>
                <a:picLocks noChangeAspect="1"/>
              </p:cNvPicPr>
              <p:nvPr/>
            </p:nvPicPr>
            <p:blipFill rotWithShape="1">
              <a:blip r:embed="rId5"/>
              <a:srcRect t="1223" b="1"/>
              <a:stretch/>
            </p:blipFill>
            <p:spPr>
              <a:xfrm rot="10800000">
                <a:off x="3652635" y="1471445"/>
                <a:ext cx="3645406" cy="4782308"/>
              </a:xfrm>
              <a:prstGeom prst="rect">
                <a:avLst/>
              </a:prstGeom>
              <a:ln w="28575">
                <a:solidFill>
                  <a:schemeClr val="tx1"/>
                </a:solidFill>
              </a:ln>
            </p:spPr>
          </p:pic>
          <p:pic>
            <p:nvPicPr>
              <p:cNvPr id="8" name="Picture 7" descr="A picture containing text&#10;&#10;Description automatically generated">
                <a:extLst>
                  <a:ext uri="{FF2B5EF4-FFF2-40B4-BE49-F238E27FC236}">
                    <a16:creationId xmlns:a16="http://schemas.microsoft.com/office/drawing/2014/main" id="{593D0007-01C5-7D76-0A87-41F08587A222}"/>
                  </a:ext>
                </a:extLst>
              </p:cNvPr>
              <p:cNvPicPr>
                <a:picLocks noChangeAspect="1"/>
              </p:cNvPicPr>
              <p:nvPr/>
            </p:nvPicPr>
            <p:blipFill rotWithShape="1">
              <a:blip r:embed="rId6"/>
              <a:srcRect l="8985" t="39324" r="8745" b="37412"/>
              <a:stretch/>
            </p:blipFill>
            <p:spPr>
              <a:xfrm rot="16200000">
                <a:off x="5639097" y="3353489"/>
                <a:ext cx="4782312" cy="1018223"/>
              </a:xfrm>
              <a:prstGeom prst="rect">
                <a:avLst/>
              </a:prstGeom>
              <a:ln w="28575">
                <a:solidFill>
                  <a:schemeClr val="tx1"/>
                </a:solidFill>
              </a:ln>
            </p:spPr>
          </p:pic>
        </p:grpSp>
        <p:sp>
          <p:nvSpPr>
            <p:cNvPr id="2" name="TextBox 1">
              <a:extLst>
                <a:ext uri="{FF2B5EF4-FFF2-40B4-BE49-F238E27FC236}">
                  <a16:creationId xmlns:a16="http://schemas.microsoft.com/office/drawing/2014/main" id="{12E25E45-4BB1-9649-5363-79B4BF840900}"/>
                </a:ext>
              </a:extLst>
            </p:cNvPr>
            <p:cNvSpPr txBox="1"/>
            <p:nvPr/>
          </p:nvSpPr>
          <p:spPr>
            <a:xfrm>
              <a:off x="596401" y="5863043"/>
              <a:ext cx="4369662" cy="369332"/>
            </a:xfrm>
            <a:prstGeom prst="rect">
              <a:avLst/>
            </a:prstGeom>
            <a:noFill/>
          </p:spPr>
          <p:txBody>
            <a:bodyPr wrap="square" rtlCol="0">
              <a:spAutoFit/>
            </a:bodyPr>
            <a:lstStyle/>
            <a:p>
              <a:pPr algn="ctr"/>
              <a:r>
                <a:rPr lang="en-US" dirty="0"/>
                <a:t>Physical realization of the pen</a:t>
              </a:r>
            </a:p>
          </p:txBody>
        </p:sp>
      </p:grpSp>
      <p:grpSp>
        <p:nvGrpSpPr>
          <p:cNvPr id="11" name="Group 10">
            <a:extLst>
              <a:ext uri="{FF2B5EF4-FFF2-40B4-BE49-F238E27FC236}">
                <a16:creationId xmlns:a16="http://schemas.microsoft.com/office/drawing/2014/main" id="{E4ECD659-CB23-97A5-C866-2FDC4133A565}"/>
              </a:ext>
            </a:extLst>
          </p:cNvPr>
          <p:cNvGrpSpPr/>
          <p:nvPr/>
        </p:nvGrpSpPr>
        <p:grpSpPr>
          <a:xfrm>
            <a:off x="5226068" y="898531"/>
            <a:ext cx="2156611" cy="5164042"/>
            <a:chOff x="5277407" y="1358751"/>
            <a:chExt cx="1945159" cy="4915412"/>
          </a:xfrm>
        </p:grpSpPr>
        <p:pic>
          <p:nvPicPr>
            <p:cNvPr id="5" name="Picture 4">
              <a:extLst>
                <a:ext uri="{FF2B5EF4-FFF2-40B4-BE49-F238E27FC236}">
                  <a16:creationId xmlns:a16="http://schemas.microsoft.com/office/drawing/2014/main" id="{AF207A08-7F1E-2B11-E96C-B0F4ACD2BAC4}"/>
                </a:ext>
              </a:extLst>
            </p:cNvPr>
            <p:cNvPicPr>
              <a:picLocks noChangeAspect="1"/>
            </p:cNvPicPr>
            <p:nvPr/>
          </p:nvPicPr>
          <p:blipFill>
            <a:blip r:embed="rId7"/>
            <a:stretch>
              <a:fillRect/>
            </a:stretch>
          </p:blipFill>
          <p:spPr>
            <a:xfrm>
              <a:off x="5277407" y="1358751"/>
              <a:ext cx="1945159" cy="4165106"/>
            </a:xfrm>
            <a:prstGeom prst="rect">
              <a:avLst/>
            </a:prstGeom>
          </p:spPr>
        </p:pic>
        <p:sp>
          <p:nvSpPr>
            <p:cNvPr id="6" name="TextBox 5">
              <a:extLst>
                <a:ext uri="{FF2B5EF4-FFF2-40B4-BE49-F238E27FC236}">
                  <a16:creationId xmlns:a16="http://schemas.microsoft.com/office/drawing/2014/main" id="{864D9C86-435A-6A87-2CEB-2403DB465B1E}"/>
                </a:ext>
              </a:extLst>
            </p:cNvPr>
            <p:cNvSpPr txBox="1"/>
            <p:nvPr/>
          </p:nvSpPr>
          <p:spPr>
            <a:xfrm>
              <a:off x="5389074" y="5627832"/>
              <a:ext cx="1794890" cy="646331"/>
            </a:xfrm>
            <a:prstGeom prst="rect">
              <a:avLst/>
            </a:prstGeom>
            <a:noFill/>
          </p:spPr>
          <p:txBody>
            <a:bodyPr wrap="square" rtlCol="0">
              <a:spAutoFit/>
            </a:bodyPr>
            <a:lstStyle/>
            <a:p>
              <a:pPr algn="ctr"/>
              <a:r>
                <a:rPr lang="en-US" dirty="0"/>
                <a:t>Data Acquisition</a:t>
              </a:r>
            </a:p>
            <a:p>
              <a:pPr algn="ctr"/>
              <a:r>
                <a:rPr lang="en-US" dirty="0"/>
                <a:t>Process</a:t>
              </a:r>
            </a:p>
          </p:txBody>
        </p:sp>
      </p:grpSp>
      <p:sp>
        <p:nvSpPr>
          <p:cNvPr id="7" name="TextBox 6">
            <a:extLst>
              <a:ext uri="{FF2B5EF4-FFF2-40B4-BE49-F238E27FC236}">
                <a16:creationId xmlns:a16="http://schemas.microsoft.com/office/drawing/2014/main" id="{FDE81707-CE8F-80E9-1BEF-46382B37B1C7}"/>
              </a:ext>
            </a:extLst>
          </p:cNvPr>
          <p:cNvSpPr txBox="1"/>
          <p:nvPr/>
        </p:nvSpPr>
        <p:spPr>
          <a:xfrm>
            <a:off x="7737256" y="5599269"/>
            <a:ext cx="3995497" cy="369332"/>
          </a:xfrm>
          <a:prstGeom prst="rect">
            <a:avLst/>
          </a:prstGeom>
          <a:noFill/>
        </p:spPr>
        <p:txBody>
          <a:bodyPr wrap="square" rtlCol="0">
            <a:spAutoFit/>
          </a:bodyPr>
          <a:lstStyle/>
          <a:p>
            <a:pPr algn="ctr"/>
            <a:r>
              <a:rPr lang="en-US" dirty="0"/>
              <a:t>Collection of acceleration data from signature</a:t>
            </a:r>
          </a:p>
        </p:txBody>
      </p:sp>
      <p:pic>
        <p:nvPicPr>
          <p:cNvPr id="13" name="sig">
            <a:hlinkClick r:id="" action="ppaction://media"/>
            <a:extLst>
              <a:ext uri="{FF2B5EF4-FFF2-40B4-BE49-F238E27FC236}">
                <a16:creationId xmlns:a16="http://schemas.microsoft.com/office/drawing/2014/main" id="{9CCFCEF0-3413-92AF-AAC4-770D310E1E3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2896" r="30043"/>
          <a:stretch/>
        </p:blipFill>
        <p:spPr>
          <a:xfrm>
            <a:off x="7815445" y="795558"/>
            <a:ext cx="3995496" cy="4776204"/>
          </a:xfrm>
          <a:prstGeom prst="rect">
            <a:avLst/>
          </a:prstGeom>
          <a:ln w="28575">
            <a:solidFill>
              <a:schemeClr val="tx1"/>
            </a:solidFill>
          </a:ln>
        </p:spPr>
      </p:pic>
    </p:spTree>
    <p:extLst>
      <p:ext uri="{BB962C8B-B14F-4D97-AF65-F5344CB8AC3E}">
        <p14:creationId xmlns:p14="http://schemas.microsoft.com/office/powerpoint/2010/main" val="9793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66D07A-9F8D-04E4-E85D-6A0E492F9755}"/>
              </a:ext>
            </a:extLst>
          </p:cNvPr>
          <p:cNvSpPr>
            <a:spLocks noGrp="1"/>
          </p:cNvSpPr>
          <p:nvPr>
            <p:ph idx="1"/>
          </p:nvPr>
        </p:nvSpPr>
        <p:spPr>
          <a:xfrm>
            <a:off x="962025" y="1707896"/>
            <a:ext cx="5159733" cy="4326870"/>
          </a:xfrm>
        </p:spPr>
        <p:txBody>
          <a:bodyPr>
            <a:normAutofit fontScale="92500" lnSpcReduction="20000"/>
          </a:bodyPr>
          <a:lstStyle/>
          <a:p>
            <a:pPr marL="0" indent="0">
              <a:buNone/>
            </a:pPr>
            <a:r>
              <a:rPr lang="en-US" dirty="0"/>
              <a:t>Two separate users’ signatures served as authentication targets: </a:t>
            </a:r>
            <a:r>
              <a:rPr lang="en-US" b="1" dirty="0"/>
              <a:t>Subject 0</a:t>
            </a:r>
            <a:r>
              <a:rPr lang="en-US" dirty="0"/>
              <a:t> and </a:t>
            </a:r>
            <a:r>
              <a:rPr lang="en-US" b="1" dirty="0"/>
              <a:t>Subject 1</a:t>
            </a:r>
          </a:p>
          <a:p>
            <a:pPr marL="0" indent="0">
              <a:buNone/>
            </a:pPr>
            <a:r>
              <a:rPr lang="en-US" dirty="0"/>
              <a:t>Two signature labels were collected: </a:t>
            </a:r>
            <a:br>
              <a:rPr lang="en-US" dirty="0"/>
            </a:br>
            <a:r>
              <a:rPr lang="en-US" b="1" dirty="0"/>
              <a:t>Authentic</a:t>
            </a:r>
            <a:r>
              <a:rPr lang="en-US" dirty="0"/>
              <a:t> and </a:t>
            </a:r>
            <a:r>
              <a:rPr lang="en-US" b="1" dirty="0"/>
              <a:t>Forged</a:t>
            </a:r>
          </a:p>
          <a:p>
            <a:pPr marL="0" indent="0">
              <a:buNone/>
            </a:pPr>
            <a:endParaRPr lang="en-US" dirty="0"/>
          </a:p>
          <a:p>
            <a:pPr marL="0" indent="0">
              <a:buNone/>
            </a:pPr>
            <a:r>
              <a:rPr lang="en-US" b="1" dirty="0"/>
              <a:t>Authentic Signature [2 Subjects]</a:t>
            </a:r>
          </a:p>
          <a:p>
            <a:r>
              <a:rPr lang="en-US" dirty="0"/>
              <a:t>212 signatures</a:t>
            </a:r>
          </a:p>
          <a:p>
            <a:pPr marL="0" indent="0">
              <a:buNone/>
            </a:pPr>
            <a:endParaRPr lang="en-US" dirty="0"/>
          </a:p>
          <a:p>
            <a:pPr marL="0" indent="0">
              <a:buNone/>
            </a:pPr>
            <a:r>
              <a:rPr lang="en-US" b="1" dirty="0"/>
              <a:t>Forged Signature [8 Subjects]:</a:t>
            </a:r>
          </a:p>
          <a:p>
            <a:r>
              <a:rPr lang="en-US" dirty="0"/>
              <a:t>30 forged signatures</a:t>
            </a:r>
          </a:p>
          <a:p>
            <a:r>
              <a:rPr lang="en-US" dirty="0"/>
              <a:t>15 random words/scribbles</a:t>
            </a:r>
          </a:p>
        </p:txBody>
      </p:sp>
      <p:sp>
        <p:nvSpPr>
          <p:cNvPr id="7" name="TextBox 5">
            <a:extLst>
              <a:ext uri="{FF2B5EF4-FFF2-40B4-BE49-F238E27FC236}">
                <a16:creationId xmlns:a16="http://schemas.microsoft.com/office/drawing/2014/main" id="{F21602BE-4C46-4AC2-B608-6F6467E5174E}"/>
              </a:ext>
            </a:extLst>
          </p:cNvPr>
          <p:cNvSpPr txBox="1"/>
          <p:nvPr/>
        </p:nvSpPr>
        <p:spPr>
          <a:xfrm>
            <a:off x="7718535" y="5676586"/>
            <a:ext cx="102007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Authentic</a:t>
            </a:r>
          </a:p>
        </p:txBody>
      </p:sp>
      <p:sp>
        <p:nvSpPr>
          <p:cNvPr id="8" name="TextBox 6">
            <a:extLst>
              <a:ext uri="{FF2B5EF4-FFF2-40B4-BE49-F238E27FC236}">
                <a16:creationId xmlns:a16="http://schemas.microsoft.com/office/drawing/2014/main" id="{B5D37330-BEC9-4D39-B56A-9C306CE2288F}"/>
              </a:ext>
            </a:extLst>
          </p:cNvPr>
          <p:cNvSpPr txBox="1"/>
          <p:nvPr/>
        </p:nvSpPr>
        <p:spPr>
          <a:xfrm>
            <a:off x="10279973" y="5720850"/>
            <a:ext cx="77083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Forged</a:t>
            </a:r>
          </a:p>
        </p:txBody>
      </p:sp>
      <p:pic>
        <p:nvPicPr>
          <p:cNvPr id="10" name="Picture 9" descr="A picture containing diagram&#10;&#10;Description automatically generated">
            <a:extLst>
              <a:ext uri="{FF2B5EF4-FFF2-40B4-BE49-F238E27FC236}">
                <a16:creationId xmlns:a16="http://schemas.microsoft.com/office/drawing/2014/main" id="{280ED160-06CD-B0D1-3F14-EFFC2CAF629E}"/>
              </a:ext>
            </a:extLst>
          </p:cNvPr>
          <p:cNvPicPr>
            <a:picLocks noChangeAspect="1"/>
          </p:cNvPicPr>
          <p:nvPr/>
        </p:nvPicPr>
        <p:blipFill>
          <a:blip r:embed="rId3"/>
          <a:stretch>
            <a:fillRect/>
          </a:stretch>
        </p:blipFill>
        <p:spPr>
          <a:xfrm>
            <a:off x="7149248" y="996748"/>
            <a:ext cx="2158650" cy="2156190"/>
          </a:xfrm>
          <a:prstGeom prst="rect">
            <a:avLst/>
          </a:prstGeom>
          <a:ln w="28575">
            <a:solidFill>
              <a:schemeClr val="tx1"/>
            </a:solidFill>
          </a:ln>
        </p:spPr>
      </p:pic>
      <p:sp>
        <p:nvSpPr>
          <p:cNvPr id="6" name="Title 1">
            <a:extLst>
              <a:ext uri="{FF2B5EF4-FFF2-40B4-BE49-F238E27FC236}">
                <a16:creationId xmlns:a16="http://schemas.microsoft.com/office/drawing/2014/main" id="{FD77F65E-F437-B91B-D4C3-289B23E4B6D6}"/>
              </a:ext>
            </a:extLst>
          </p:cNvPr>
          <p:cNvSpPr>
            <a:spLocks noGrp="1"/>
          </p:cNvSpPr>
          <p:nvPr>
            <p:ph type="title"/>
          </p:nvPr>
        </p:nvSpPr>
        <p:spPr>
          <a:xfrm>
            <a:off x="646153" y="508823"/>
            <a:ext cx="9906000" cy="1382156"/>
          </a:xfrm>
        </p:spPr>
        <p:txBody>
          <a:bodyPr/>
          <a:lstStyle/>
          <a:p>
            <a:r>
              <a:rPr lang="en-US" i="0" dirty="0"/>
              <a:t>Data Collection</a:t>
            </a:r>
          </a:p>
        </p:txBody>
      </p:sp>
      <p:pic>
        <p:nvPicPr>
          <p:cNvPr id="2" name="Picture 1" descr="Table&#10;&#10;Description automatically generated">
            <a:extLst>
              <a:ext uri="{FF2B5EF4-FFF2-40B4-BE49-F238E27FC236}">
                <a16:creationId xmlns:a16="http://schemas.microsoft.com/office/drawing/2014/main" id="{4097982D-CE69-D2B8-31C7-35C5E59999EF}"/>
              </a:ext>
            </a:extLst>
          </p:cNvPr>
          <p:cNvPicPr>
            <a:picLocks noChangeAspect="1"/>
          </p:cNvPicPr>
          <p:nvPr/>
        </p:nvPicPr>
        <p:blipFill rotWithShape="1">
          <a:blip r:embed="rId4"/>
          <a:srcRect l="38095" t="9443" r="42041" b="85723"/>
          <a:stretch/>
        </p:blipFill>
        <p:spPr>
          <a:xfrm rot="19986605">
            <a:off x="9407945" y="4050918"/>
            <a:ext cx="2288416" cy="729528"/>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0F9F02D0-66C3-1B6C-EF8A-DDD88DBD1078}"/>
              </a:ext>
            </a:extLst>
          </p:cNvPr>
          <p:cNvPicPr>
            <a:picLocks noChangeAspect="1"/>
          </p:cNvPicPr>
          <p:nvPr/>
        </p:nvPicPr>
        <p:blipFill rotWithShape="1">
          <a:blip r:embed="rId5"/>
          <a:srcRect l="24870" t="11377" r="6782" b="61014"/>
          <a:stretch/>
        </p:blipFill>
        <p:spPr>
          <a:xfrm rot="20822540">
            <a:off x="7044771" y="3829055"/>
            <a:ext cx="2439116" cy="1356135"/>
          </a:xfrm>
          <a:prstGeom prst="rect">
            <a:avLst/>
          </a:prstGeom>
        </p:spPr>
      </p:pic>
      <p:sp>
        <p:nvSpPr>
          <p:cNvPr id="5" name="Rectangle 4">
            <a:extLst>
              <a:ext uri="{FF2B5EF4-FFF2-40B4-BE49-F238E27FC236}">
                <a16:creationId xmlns:a16="http://schemas.microsoft.com/office/drawing/2014/main" id="{3EEBD34F-0602-3427-C9B4-1432977B00A4}"/>
              </a:ext>
            </a:extLst>
          </p:cNvPr>
          <p:cNvSpPr/>
          <p:nvPr/>
        </p:nvSpPr>
        <p:spPr>
          <a:xfrm>
            <a:off x="7149248" y="3480496"/>
            <a:ext cx="2158650" cy="21561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983861-28F4-1DCB-CF4F-98AA8B3F8689}"/>
              </a:ext>
            </a:extLst>
          </p:cNvPr>
          <p:cNvSpPr/>
          <p:nvPr/>
        </p:nvSpPr>
        <p:spPr>
          <a:xfrm>
            <a:off x="9566345" y="3480497"/>
            <a:ext cx="2158650" cy="215619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42C323A-197F-1E47-A88D-5BA22C41A4A0}"/>
              </a:ext>
            </a:extLst>
          </p:cNvPr>
          <p:cNvSpPr txBox="1"/>
          <p:nvPr/>
        </p:nvSpPr>
        <p:spPr>
          <a:xfrm rot="16200000">
            <a:off x="5978473" y="1890176"/>
            <a:ext cx="1662545" cy="369332"/>
          </a:xfrm>
          <a:prstGeom prst="rect">
            <a:avLst/>
          </a:prstGeom>
          <a:noFill/>
        </p:spPr>
        <p:txBody>
          <a:bodyPr wrap="square" rtlCol="0">
            <a:spAutoFit/>
          </a:bodyPr>
          <a:lstStyle/>
          <a:p>
            <a:pPr algn="ctr"/>
            <a:r>
              <a:rPr lang="en-US" b="1" dirty="0"/>
              <a:t>Subject 0</a:t>
            </a:r>
          </a:p>
        </p:txBody>
      </p:sp>
      <p:sp>
        <p:nvSpPr>
          <p:cNvPr id="15" name="TextBox 14">
            <a:extLst>
              <a:ext uri="{FF2B5EF4-FFF2-40B4-BE49-F238E27FC236}">
                <a16:creationId xmlns:a16="http://schemas.microsoft.com/office/drawing/2014/main" id="{B16D20D0-6001-4593-6EF5-F0D15152C0F4}"/>
              </a:ext>
            </a:extLst>
          </p:cNvPr>
          <p:cNvSpPr txBox="1"/>
          <p:nvPr/>
        </p:nvSpPr>
        <p:spPr>
          <a:xfrm rot="16200000">
            <a:off x="5978472" y="4373925"/>
            <a:ext cx="1662545" cy="369332"/>
          </a:xfrm>
          <a:prstGeom prst="rect">
            <a:avLst/>
          </a:prstGeom>
          <a:noFill/>
        </p:spPr>
        <p:txBody>
          <a:bodyPr wrap="square" rtlCol="0">
            <a:spAutoFit/>
          </a:bodyPr>
          <a:lstStyle/>
          <a:p>
            <a:pPr algn="ctr"/>
            <a:r>
              <a:rPr lang="en-US" b="1" dirty="0"/>
              <a:t>Subject 1</a:t>
            </a:r>
          </a:p>
        </p:txBody>
      </p:sp>
      <p:pic>
        <p:nvPicPr>
          <p:cNvPr id="16" name="Picture 15" descr="A picture containing text&#10;&#10;Description automatically generated">
            <a:extLst>
              <a:ext uri="{FF2B5EF4-FFF2-40B4-BE49-F238E27FC236}">
                <a16:creationId xmlns:a16="http://schemas.microsoft.com/office/drawing/2014/main" id="{7D63D038-42B7-0465-49FE-E657FC3ED83B}"/>
              </a:ext>
            </a:extLst>
          </p:cNvPr>
          <p:cNvPicPr>
            <a:picLocks noChangeAspect="1"/>
          </p:cNvPicPr>
          <p:nvPr/>
        </p:nvPicPr>
        <p:blipFill>
          <a:blip r:embed="rId6"/>
          <a:stretch>
            <a:fillRect/>
          </a:stretch>
        </p:blipFill>
        <p:spPr>
          <a:xfrm>
            <a:off x="9579637" y="993038"/>
            <a:ext cx="2157984" cy="2159900"/>
          </a:xfrm>
          <a:prstGeom prst="rect">
            <a:avLst/>
          </a:prstGeom>
          <a:ln w="28575">
            <a:solidFill>
              <a:schemeClr val="tx1"/>
            </a:solidFill>
          </a:ln>
        </p:spPr>
      </p:pic>
    </p:spTree>
    <p:extLst>
      <p:ext uri="{BB962C8B-B14F-4D97-AF65-F5344CB8AC3E}">
        <p14:creationId xmlns:p14="http://schemas.microsoft.com/office/powerpoint/2010/main" val="2246155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BC27427-092F-A941-DBDC-D88583175379}"/>
              </a:ext>
            </a:extLst>
          </p:cNvPr>
          <p:cNvSpPr txBox="1">
            <a:spLocks/>
          </p:cNvSpPr>
          <p:nvPr/>
        </p:nvSpPr>
        <p:spPr>
          <a:xfrm>
            <a:off x="616608" y="3169446"/>
            <a:ext cx="4182247" cy="126206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16" name="Content Placeholder 2">
            <a:extLst>
              <a:ext uri="{FF2B5EF4-FFF2-40B4-BE49-F238E27FC236}">
                <a16:creationId xmlns:a16="http://schemas.microsoft.com/office/drawing/2014/main" id="{6C4CB7B3-6FAF-DEF8-E0FB-8F2E9936840A}"/>
              </a:ext>
            </a:extLst>
          </p:cNvPr>
          <p:cNvSpPr>
            <a:spLocks noGrp="1"/>
          </p:cNvSpPr>
          <p:nvPr>
            <p:ph idx="1"/>
          </p:nvPr>
        </p:nvSpPr>
        <p:spPr>
          <a:xfrm>
            <a:off x="735456" y="1877457"/>
            <a:ext cx="6919583" cy="4326870"/>
          </a:xfrm>
        </p:spPr>
        <p:txBody>
          <a:bodyPr>
            <a:normAutofit fontScale="92500" lnSpcReduction="10000"/>
          </a:bodyPr>
          <a:lstStyle/>
          <a:p>
            <a:pPr marL="0" indent="0">
              <a:buNone/>
            </a:pPr>
            <a:r>
              <a:rPr lang="en-US" dirty="0"/>
              <a:t>The subjects were all right-handed and between the ages of 18 and 23 years old</a:t>
            </a:r>
          </a:p>
          <a:p>
            <a:pPr marL="0" indent="0">
              <a:buNone/>
            </a:pPr>
            <a:r>
              <a:rPr lang="en-US" dirty="0"/>
              <a:t>A brief introduction to the forgery task included:</a:t>
            </a:r>
          </a:p>
          <a:p>
            <a:r>
              <a:rPr lang="en-US" dirty="0"/>
              <a:t>an introduction to the embedded device </a:t>
            </a:r>
          </a:p>
          <a:p>
            <a:r>
              <a:rPr lang="en-US" dirty="0"/>
              <a:t>a description of the time duration:</a:t>
            </a:r>
          </a:p>
          <a:p>
            <a:pPr lvl="1"/>
            <a:r>
              <a:rPr lang="en-US" dirty="0"/>
              <a:t>under 3 seconds for Subject 0</a:t>
            </a:r>
          </a:p>
          <a:p>
            <a:pPr lvl="1"/>
            <a:r>
              <a:rPr lang="en-US" dirty="0"/>
              <a:t>under 5 seconds for Subject 1</a:t>
            </a:r>
          </a:p>
          <a:p>
            <a:r>
              <a:rPr lang="en-US" dirty="0"/>
              <a:t>for each signature class, a copy (to scale) of the authentic signature graphical output</a:t>
            </a:r>
          </a:p>
          <a:p>
            <a:r>
              <a:rPr lang="en-US" dirty="0"/>
              <a:t>time for the forger to practice with the pen to forge the target signature (20 minutes or whenever satisfied)</a:t>
            </a:r>
          </a:p>
        </p:txBody>
      </p:sp>
      <p:sp>
        <p:nvSpPr>
          <p:cNvPr id="20" name="Title 1">
            <a:extLst>
              <a:ext uri="{FF2B5EF4-FFF2-40B4-BE49-F238E27FC236}">
                <a16:creationId xmlns:a16="http://schemas.microsoft.com/office/drawing/2014/main" id="{900D2DC4-C844-242C-FAC7-DF412846B0EE}"/>
              </a:ext>
            </a:extLst>
          </p:cNvPr>
          <p:cNvSpPr>
            <a:spLocks noGrp="1"/>
          </p:cNvSpPr>
          <p:nvPr>
            <p:ph type="title"/>
          </p:nvPr>
        </p:nvSpPr>
        <p:spPr>
          <a:xfrm>
            <a:off x="646153" y="508823"/>
            <a:ext cx="9906000" cy="1382156"/>
          </a:xfrm>
        </p:spPr>
        <p:txBody>
          <a:bodyPr/>
          <a:lstStyle/>
          <a:p>
            <a:r>
              <a:rPr lang="en-US" i="0" dirty="0"/>
              <a:t>Data Collection</a:t>
            </a:r>
          </a:p>
        </p:txBody>
      </p:sp>
      <p:pic>
        <p:nvPicPr>
          <p:cNvPr id="21" name="Content Placeholder 5" descr="Table&#10;&#10;Description automatically generated">
            <a:extLst>
              <a:ext uri="{FF2B5EF4-FFF2-40B4-BE49-F238E27FC236}">
                <a16:creationId xmlns:a16="http://schemas.microsoft.com/office/drawing/2014/main" id="{55B7315A-1866-A5E4-27B5-8079CF10FFAE}"/>
              </a:ext>
            </a:extLst>
          </p:cNvPr>
          <p:cNvPicPr>
            <a:picLocks noChangeAspect="1"/>
          </p:cNvPicPr>
          <p:nvPr/>
        </p:nvPicPr>
        <p:blipFill rotWithShape="1">
          <a:blip r:embed="rId3"/>
          <a:srcRect l="11252" t="2575" r="8874" b="9987"/>
          <a:stretch/>
        </p:blipFill>
        <p:spPr>
          <a:xfrm>
            <a:off x="7740492" y="956771"/>
            <a:ext cx="3716052" cy="5392406"/>
          </a:xfrm>
          <a:prstGeom prst="rect">
            <a:avLst/>
          </a:prstGeom>
        </p:spPr>
      </p:pic>
    </p:spTree>
    <p:extLst>
      <p:ext uri="{BB962C8B-B14F-4D97-AF65-F5344CB8AC3E}">
        <p14:creationId xmlns:p14="http://schemas.microsoft.com/office/powerpoint/2010/main" val="3890291172"/>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970702FE67384BB6DA8967FA65A836" ma:contentTypeVersion="14" ma:contentTypeDescription="Create a new document." ma:contentTypeScope="" ma:versionID="996ff42ea0537fe725d16dc6f8030c92">
  <xsd:schema xmlns:xsd="http://www.w3.org/2001/XMLSchema" xmlns:xs="http://www.w3.org/2001/XMLSchema" xmlns:p="http://schemas.microsoft.com/office/2006/metadata/properties" xmlns:ns3="4033c1e4-dc67-46ae-add9-da95bf32f488" xmlns:ns4="34d1d407-2bb4-42a5-ad62-9e3d7831a848" targetNamespace="http://schemas.microsoft.com/office/2006/metadata/properties" ma:root="true" ma:fieldsID="fb39b1836e12d4a8999c5252b3afcfc5" ns3:_="" ns4:_="">
    <xsd:import namespace="4033c1e4-dc67-46ae-add9-da95bf32f488"/>
    <xsd:import namespace="34d1d407-2bb4-42a5-ad62-9e3d7831a84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33c1e4-dc67-46ae-add9-da95bf32f4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d1d407-2bb4-42a5-ad62-9e3d7831a84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79D250-8CF8-4546-9DFF-F9D8256BFB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33c1e4-dc67-46ae-add9-da95bf32f488"/>
    <ds:schemaRef ds:uri="34d1d407-2bb4-42a5-ad62-9e3d7831a8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8D97BA-38B5-48C4-9EEC-F09C17197E31}">
  <ds:schemaRefs>
    <ds:schemaRef ds:uri="http://schemas.microsoft.com/office/2006/metadata/properties"/>
    <ds:schemaRef ds:uri="http://purl.org/dc/dcmitype/"/>
    <ds:schemaRef ds:uri="http://purl.org/dc/elements/1.1/"/>
    <ds:schemaRef ds:uri="http://schemas.microsoft.com/office/infopath/2007/PartnerControls"/>
    <ds:schemaRef ds:uri="4033c1e4-dc67-46ae-add9-da95bf32f488"/>
    <ds:schemaRef ds:uri="http://schemas.microsoft.com/office/2006/documentManagement/types"/>
    <ds:schemaRef ds:uri="http://purl.org/dc/terms/"/>
    <ds:schemaRef ds:uri="http://schemas.openxmlformats.org/package/2006/metadata/core-properties"/>
    <ds:schemaRef ds:uri="34d1d407-2bb4-42a5-ad62-9e3d7831a848"/>
    <ds:schemaRef ds:uri="http://www.w3.org/XML/1998/namespace"/>
  </ds:schemaRefs>
</ds:datastoreItem>
</file>

<file path=customXml/itemProps3.xml><?xml version="1.0" encoding="utf-8"?>
<ds:datastoreItem xmlns:ds="http://schemas.openxmlformats.org/officeDocument/2006/customXml" ds:itemID="{01849BDE-0F04-4C09-BE1E-6B913D617A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8529</TotalTime>
  <Words>1330</Words>
  <Application>Microsoft Office PowerPoint</Application>
  <PresentationFormat>Widescreen</PresentationFormat>
  <Paragraphs>170</Paragraphs>
  <Slides>22</Slides>
  <Notes>17</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Calibri Light</vt:lpstr>
      <vt:lpstr>Univers Condensed Light</vt:lpstr>
      <vt:lpstr>Univers Condensed Light (Body)</vt:lpstr>
      <vt:lpstr>Walbaum Display Light</vt:lpstr>
      <vt:lpstr>AngleLinesVTI</vt:lpstr>
      <vt:lpstr>Office Theme</vt:lpstr>
      <vt:lpstr>Biometric Signature Authentication with Low-Cost Embedded Stylus</vt:lpstr>
      <vt:lpstr>MOTIVATION</vt:lpstr>
      <vt:lpstr>RESEARCH GOALS</vt:lpstr>
      <vt:lpstr>Workflow</vt:lpstr>
      <vt:lpstr>STYLUS Design</vt:lpstr>
      <vt:lpstr>Accelerometer</vt:lpstr>
      <vt:lpstr>PowerPoint Presentation</vt:lpstr>
      <vt:lpstr>Data Collection</vt:lpstr>
      <vt:lpstr>Data Collection</vt:lpstr>
      <vt:lpstr>Data Collection</vt:lpstr>
      <vt:lpstr>Orientation Normalization</vt:lpstr>
      <vt:lpstr>Features</vt:lpstr>
      <vt:lpstr>PowerPoint Presentation</vt:lpstr>
      <vt:lpstr>Classification</vt:lpstr>
      <vt:lpstr>Results</vt:lpstr>
      <vt:lpstr>PowerPoint Presentation</vt:lpstr>
      <vt:lpstr>PowerPoint Presentation</vt:lpstr>
      <vt:lpstr>Future Works</vt:lpstr>
      <vt:lpstr>Thank YOU</vt:lpstr>
      <vt:lpstr>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Biometric Cyber Pen</dc:title>
  <dc:creator>Yung, Isabella C. (2022)</dc:creator>
  <cp:lastModifiedBy>Divas Subedi</cp:lastModifiedBy>
  <cp:revision>125</cp:revision>
  <dcterms:created xsi:type="dcterms:W3CDTF">2022-04-29T21:47:32Z</dcterms:created>
  <dcterms:modified xsi:type="dcterms:W3CDTF">2023-06-29T20:42:13Z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0x0101002A970702FE67384BB6DA8967FA65A836</vt:lpwstr>
  </property>
</Properties>
</file>